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83" r:id="rId4"/>
    <p:sldId id="284" r:id="rId5"/>
    <p:sldId id="271" r:id="rId6"/>
    <p:sldId id="277" r:id="rId7"/>
    <p:sldId id="285" r:id="rId8"/>
    <p:sldId id="286" r:id="rId9"/>
    <p:sldId id="276" r:id="rId10"/>
    <p:sldId id="280" r:id="rId11"/>
    <p:sldId id="279" r:id="rId12"/>
    <p:sldId id="281" r:id="rId13"/>
    <p:sldId id="288" r:id="rId14"/>
  </p:sldIdLst>
  <p:sldSz cx="18288000" cy="10287000"/>
  <p:notesSz cx="6858000" cy="9144000"/>
  <p:embeddedFontLst>
    <p:embeddedFont>
      <p:font typeface="Aptos" panose="020B0004020202020204" pitchFamily="34" charset="0"/>
      <p:regular r:id="rId17"/>
      <p:bold r:id="rId18"/>
      <p:italic r:id="rId19"/>
      <p:boldItalic r:id="rId20"/>
    </p:embeddedFont>
    <p:embeddedFont>
      <p:font typeface="Arial Unicode MS" panose="020B0604020202020204" pitchFamily="34" charset="-128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mbria" panose="02040503050406030204" pitchFamily="18" charset="0"/>
      <p:regular r:id="rId26"/>
      <p:bold r:id="rId27"/>
      <p:italic r:id="rId28"/>
      <p:boldItalic r:id="rId29"/>
    </p:embeddedFont>
    <p:embeddedFont>
      <p:font typeface="Poppins" pitchFamily="2" charset="77"/>
      <p:regular r:id="rId30"/>
      <p:bold r:id="rId31"/>
      <p:italic r:id="rId32"/>
      <p:boldItalic r:id="rId33"/>
    </p:embeddedFont>
    <p:embeddedFont>
      <p:font typeface="Roca One Bold" pitchFamily="2" charset="77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4" autoAdjust="0"/>
    <p:restoredTop sz="94595" autoAdjust="0"/>
  </p:normalViewPr>
  <p:slideViewPr>
    <p:cSldViewPr>
      <p:cViewPr varScale="1">
        <p:scale>
          <a:sx n="72" d="100"/>
          <a:sy n="72" d="100"/>
        </p:scale>
        <p:origin x="912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2A6B31-EB32-1F75-C5EE-4D7F4097D7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A201ED-2147-247A-2916-E7984EDF9B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69342-50C4-9043-A90D-45D9AD0A659C}" type="datetimeFigureOut">
              <a:rPr lang="en-US" smtClean="0"/>
              <a:t>6/18/24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4BBC12-C7A5-1499-8231-B1294F19F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49630-0E4C-84DB-1AC3-8597CBA76A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FB035-4C00-8040-9C28-B351F691B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412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916A6-C009-6341-8CD1-F1634CBF8115}" type="datetimeFigureOut">
              <a:rPr lang="en-US" smtClean="0"/>
              <a:t>6/18/24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85DE3-EA86-6644-801C-5B88EFA9F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32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85DE3-EA86-6644-801C-5B88EFA9FF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02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85DE3-EA86-6644-801C-5B88EFA9FF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85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85DE3-EA86-6644-801C-5B88EFA9FF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44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85DE3-EA86-6644-801C-5B88EFA9FF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68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85DE3-EA86-6644-801C-5B88EFA9FF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00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85DE3-EA86-6644-801C-5B88EFA9FF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37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19.svg"/><Relationship Id="rId5" Type="http://schemas.openxmlformats.org/officeDocument/2006/relationships/image" Target="../media/image35.svg"/><Relationship Id="rId10" Type="http://schemas.openxmlformats.org/officeDocument/2006/relationships/image" Target="../media/image18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hyperlink" Target="https://github.com/rajpravin1208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hyperlink" Target="https://rajpravin1208.github.io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hyperlink" Target="https://www.linkedin.com/in/rajpravin/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ookerstudio.google.com/u/0/reporting/69f3428b-8e88-4961-b087-3976576a236b/page/PXL3D/edi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582617" y="2886249"/>
            <a:ext cx="15527067" cy="1410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86"/>
              </a:lnSpc>
            </a:pPr>
            <a:r>
              <a:rPr lang="en-US" sz="5400" b="1" dirty="0">
                <a:solidFill>
                  <a:srgbClr val="545454"/>
                </a:solidFill>
                <a:latin typeface="Cambria" panose="02040503050406030204" pitchFamily="18" charset="0"/>
              </a:rPr>
              <a:t>Case Study – Data Analysis</a:t>
            </a: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9D7FB895-06B9-3523-185D-367FB575CBFE}"/>
              </a:ext>
            </a:extLst>
          </p:cNvPr>
          <p:cNvSpPr txBox="1"/>
          <p:nvPr/>
        </p:nvSpPr>
        <p:spPr>
          <a:xfrm>
            <a:off x="1028700" y="4023383"/>
            <a:ext cx="16725900" cy="14100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86"/>
              </a:lnSpc>
            </a:pPr>
            <a:r>
              <a:rPr lang="en-US" sz="5400" b="1" dirty="0">
                <a:solidFill>
                  <a:srgbClr val="54545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Insights and Recommendations</a:t>
            </a: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42A4E1D6-B563-4AE3-076C-B2B9E2326ACA}"/>
              </a:ext>
            </a:extLst>
          </p:cNvPr>
          <p:cNvSpPr/>
          <p:nvPr/>
        </p:nvSpPr>
        <p:spPr>
          <a:xfrm rot="-10800000">
            <a:off x="-1524000" y="-899503"/>
            <a:ext cx="6150483" cy="5274039"/>
          </a:xfrm>
          <a:custGeom>
            <a:avLst/>
            <a:gdLst/>
            <a:ahLst/>
            <a:cxnLst/>
            <a:rect l="l" t="t" r="r" b="b"/>
            <a:pathLst>
              <a:path w="6150483" h="5274039">
                <a:moveTo>
                  <a:pt x="0" y="0"/>
                </a:moveTo>
                <a:lnTo>
                  <a:pt x="6150483" y="0"/>
                </a:lnTo>
                <a:lnTo>
                  <a:pt x="6150483" y="5274040"/>
                </a:lnTo>
                <a:lnTo>
                  <a:pt x="0" y="527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2F6E12-3712-44C8-6EFB-E9490F953255}"/>
              </a:ext>
            </a:extLst>
          </p:cNvPr>
          <p:cNvSpPr txBox="1"/>
          <p:nvPr/>
        </p:nvSpPr>
        <p:spPr>
          <a:xfrm>
            <a:off x="10281920" y="6319520"/>
            <a:ext cx="51922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545454"/>
                </a:solidFill>
                <a:latin typeface="Cambria" panose="02040503050406030204" pitchFamily="18" charset="0"/>
              </a:rPr>
              <a:t>Raj Pravin Rajendran</a:t>
            </a:r>
          </a:p>
          <a:p>
            <a:r>
              <a:rPr lang="en-US" sz="4000" b="1" dirty="0">
                <a:solidFill>
                  <a:srgbClr val="545454"/>
                </a:solidFill>
                <a:latin typeface="Cambria" panose="02040503050406030204" pitchFamily="18" charset="0"/>
              </a:rPr>
              <a:t>	19/06/2024</a:t>
            </a:r>
          </a:p>
        </p:txBody>
      </p:sp>
      <p:sp>
        <p:nvSpPr>
          <p:cNvPr id="16" name="AutoShape 20">
            <a:extLst>
              <a:ext uri="{FF2B5EF4-FFF2-40B4-BE49-F238E27FC236}">
                <a16:creationId xmlns:a16="http://schemas.microsoft.com/office/drawing/2014/main" id="{52206E5C-D466-3DC9-D90E-55E89136432C}"/>
              </a:ext>
            </a:extLst>
          </p:cNvPr>
          <p:cNvSpPr/>
          <p:nvPr/>
        </p:nvSpPr>
        <p:spPr>
          <a:xfrm>
            <a:off x="1028700" y="10096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21">
            <a:extLst>
              <a:ext uri="{FF2B5EF4-FFF2-40B4-BE49-F238E27FC236}">
                <a16:creationId xmlns:a16="http://schemas.microsoft.com/office/drawing/2014/main" id="{6AA300C0-08DE-BDF0-2182-8BEECB188458}"/>
              </a:ext>
            </a:extLst>
          </p:cNvPr>
          <p:cNvSpPr/>
          <p:nvPr/>
        </p:nvSpPr>
        <p:spPr>
          <a:xfrm>
            <a:off x="1028700" y="1651907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7D623EFF-9A2D-9801-6998-6B1F516595E0}"/>
              </a:ext>
            </a:extLst>
          </p:cNvPr>
          <p:cNvSpPr txBox="1"/>
          <p:nvPr/>
        </p:nvSpPr>
        <p:spPr>
          <a:xfrm>
            <a:off x="1253218" y="1148851"/>
            <a:ext cx="3118411" cy="309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</a:pPr>
            <a:endParaRPr lang="en-US" sz="1799" dirty="0">
              <a:solidFill>
                <a:srgbClr val="545454"/>
              </a:solidFill>
              <a:latin typeface="Poppins"/>
            </a:endParaRPr>
          </a:p>
        </p:txBody>
      </p:sp>
      <p:sp>
        <p:nvSpPr>
          <p:cNvPr id="20" name="Freeform 15">
            <a:extLst>
              <a:ext uri="{FF2B5EF4-FFF2-40B4-BE49-F238E27FC236}">
                <a16:creationId xmlns:a16="http://schemas.microsoft.com/office/drawing/2014/main" id="{A24A27C7-D2B3-3B4B-0F7C-61DA9D719942}"/>
              </a:ext>
            </a:extLst>
          </p:cNvPr>
          <p:cNvSpPr/>
          <p:nvPr/>
        </p:nvSpPr>
        <p:spPr>
          <a:xfrm>
            <a:off x="-1534160" y="-1689393"/>
            <a:ext cx="4263929" cy="4653675"/>
          </a:xfrm>
          <a:custGeom>
            <a:avLst/>
            <a:gdLst/>
            <a:ahLst/>
            <a:cxnLst/>
            <a:rect l="l" t="t" r="r" b="b"/>
            <a:pathLst>
              <a:path w="4263929" h="4653675">
                <a:moveTo>
                  <a:pt x="0" y="0"/>
                </a:moveTo>
                <a:lnTo>
                  <a:pt x="4263929" y="0"/>
                </a:lnTo>
                <a:lnTo>
                  <a:pt x="4263929" y="4653674"/>
                </a:lnTo>
                <a:lnTo>
                  <a:pt x="0" y="4653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AutoShape 20">
            <a:extLst>
              <a:ext uri="{FF2B5EF4-FFF2-40B4-BE49-F238E27FC236}">
                <a16:creationId xmlns:a16="http://schemas.microsoft.com/office/drawing/2014/main" id="{B634D107-46A5-3ED3-C6C2-027ADF4812EB}"/>
              </a:ext>
            </a:extLst>
          </p:cNvPr>
          <p:cNvSpPr/>
          <p:nvPr/>
        </p:nvSpPr>
        <p:spPr>
          <a:xfrm>
            <a:off x="1253218" y="887730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1">
            <a:extLst>
              <a:ext uri="{FF2B5EF4-FFF2-40B4-BE49-F238E27FC236}">
                <a16:creationId xmlns:a16="http://schemas.microsoft.com/office/drawing/2014/main" id="{9D68DEB4-EB28-C18F-3D03-2176BA3CF189}"/>
              </a:ext>
            </a:extLst>
          </p:cNvPr>
          <p:cNvSpPr/>
          <p:nvPr/>
        </p:nvSpPr>
        <p:spPr>
          <a:xfrm>
            <a:off x="1253218" y="9519557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55EFDB-16EB-DC3E-E68B-2EC2D7ADF011}"/>
              </a:ext>
            </a:extLst>
          </p:cNvPr>
          <p:cNvSpPr txBox="1"/>
          <p:nvPr/>
        </p:nvSpPr>
        <p:spPr>
          <a:xfrm>
            <a:off x="1893210" y="90384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092035-4421-860B-C8CC-8160E8339C20}"/>
              </a:ext>
            </a:extLst>
          </p:cNvPr>
          <p:cNvSpPr txBox="1"/>
          <p:nvPr/>
        </p:nvSpPr>
        <p:spPr>
          <a:xfrm>
            <a:off x="14287500" y="1146113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545454"/>
                </a:solidFill>
                <a:latin typeface="Poppins"/>
              </a:rPr>
              <a:t>FOR JUST PLAY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779D2-9D85-E5F5-8546-EA54AB25B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99" y="5416169"/>
            <a:ext cx="3193140" cy="31931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D4A0E92-0718-DDB3-8176-B90DD98B53C6}"/>
              </a:ext>
            </a:extLst>
          </p:cNvPr>
          <p:cNvSpPr txBox="1"/>
          <p:nvPr/>
        </p:nvSpPr>
        <p:spPr>
          <a:xfrm>
            <a:off x="685800" y="419100"/>
            <a:ext cx="529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545454"/>
                </a:solidFill>
                <a:latin typeface="Cambria" panose="02040503050406030204" pitchFamily="18" charset="0"/>
              </a:rPr>
              <a:t>Insights and Recommendation: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D9E3EF-E4CF-8A6F-4FBB-B6C14661EC37}"/>
              </a:ext>
            </a:extLst>
          </p:cNvPr>
          <p:cNvSpPr/>
          <p:nvPr/>
        </p:nvSpPr>
        <p:spPr>
          <a:xfrm>
            <a:off x="166567" y="190500"/>
            <a:ext cx="17954866" cy="9982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894BCC1-94EB-ADA4-C6AA-6DFAD895D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92" y="1412666"/>
            <a:ext cx="6553201" cy="74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70CD4F-0201-4F7D-220D-0A387FCE04AB}"/>
              </a:ext>
            </a:extLst>
          </p:cNvPr>
          <p:cNvSpPr txBox="1"/>
          <p:nvPr/>
        </p:nvSpPr>
        <p:spPr>
          <a:xfrm>
            <a:off x="7619818" y="335280"/>
            <a:ext cx="10449980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mbria" panose="02040503050406030204" pitchFamily="18" charset="0"/>
              </a:rPr>
              <a:t>1. </a:t>
            </a:r>
            <a:r>
              <a:rPr lang="en-IN" b="1" u="sng" dirty="0">
                <a:latin typeface="Cambria" panose="02040503050406030204" pitchFamily="18" charset="0"/>
              </a:rPr>
              <a:t>Installs by OS 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Cambria" panose="02040503050406030204" pitchFamily="18" charset="0"/>
              </a:rPr>
              <a:t>Android</a:t>
            </a:r>
            <a:r>
              <a:rPr lang="en-IN" dirty="0">
                <a:latin typeface="Cambria" panose="02040503050406030204" pitchFamily="18" charset="0"/>
              </a:rPr>
              <a:t> has significantly more installs compared to </a:t>
            </a:r>
            <a:r>
              <a:rPr lang="en-IN" b="1" dirty="0">
                <a:latin typeface="Cambria" panose="02040503050406030204" pitchFamily="18" charset="0"/>
              </a:rPr>
              <a:t>iOS</a:t>
            </a:r>
            <a:r>
              <a:rPr lang="en-IN" dirty="0">
                <a:latin typeface="Cambria" panose="02040503050406030204" pitchFamily="18" charset="0"/>
              </a:rPr>
              <a:t>. This indicates a higher user acquisition rate on Android devices.</a:t>
            </a:r>
          </a:p>
          <a:p>
            <a:r>
              <a:rPr lang="en-IN" b="1" dirty="0">
                <a:latin typeface="Cambria" panose="02040503050406030204" pitchFamily="18" charset="0"/>
              </a:rPr>
              <a:t>Recommendation</a:t>
            </a:r>
            <a:r>
              <a:rPr lang="en-IN" dirty="0">
                <a:latin typeface="Cambria" panose="020405030504060302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</a:rPr>
              <a:t>Continue focusing marketing efforts on </a:t>
            </a:r>
            <a:r>
              <a:rPr lang="en-IN" b="1" dirty="0">
                <a:latin typeface="Cambria" panose="02040503050406030204" pitchFamily="18" charset="0"/>
              </a:rPr>
              <a:t>Android</a:t>
            </a:r>
            <a:r>
              <a:rPr lang="en-IN" dirty="0">
                <a:latin typeface="Cambria" panose="02040503050406030204" pitchFamily="18" charset="0"/>
              </a:rPr>
              <a:t> as it appears to be the more popular platform for installs.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</a:rPr>
              <a:t>Investigate the reasons behind the lower number of installs on </a:t>
            </a:r>
            <a:r>
              <a:rPr lang="en-IN" b="1" dirty="0">
                <a:latin typeface="Cambria" panose="02040503050406030204" pitchFamily="18" charset="0"/>
              </a:rPr>
              <a:t>iOS</a:t>
            </a:r>
            <a:r>
              <a:rPr lang="en-IN" dirty="0">
                <a:latin typeface="Cambria" panose="02040503050406030204" pitchFamily="18" charset="0"/>
              </a:rPr>
              <a:t>. This could be due to differences in user </a:t>
            </a:r>
            <a:r>
              <a:rPr lang="en-IN" dirty="0" err="1">
                <a:latin typeface="Cambria" panose="02040503050406030204" pitchFamily="18" charset="0"/>
              </a:rPr>
              <a:t>behavior</a:t>
            </a:r>
            <a:r>
              <a:rPr lang="en-IN" dirty="0">
                <a:latin typeface="Cambria" panose="02040503050406030204" pitchFamily="18" charset="0"/>
              </a:rPr>
              <a:t>, marketing effectiveness, or app store optimization.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latin typeface="Cambria" panose="02040503050406030204" pitchFamily="18" charset="0"/>
            </a:endParaRPr>
          </a:p>
          <a:p>
            <a:r>
              <a:rPr lang="en-IN" b="1" dirty="0">
                <a:latin typeface="Cambria" panose="02040503050406030204" pitchFamily="18" charset="0"/>
              </a:rPr>
              <a:t>2. </a:t>
            </a:r>
            <a:r>
              <a:rPr lang="en-IN" b="1" u="sng" dirty="0">
                <a:latin typeface="Cambria" panose="02040503050406030204" pitchFamily="18" charset="0"/>
              </a:rPr>
              <a:t>Revenue by OS 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Cambria" panose="02040503050406030204" pitchFamily="18" charset="0"/>
              </a:rPr>
              <a:t>Android</a:t>
            </a:r>
            <a:r>
              <a:rPr lang="en-IN" dirty="0">
                <a:latin typeface="Cambria" panose="02040503050406030204" pitchFamily="18" charset="0"/>
              </a:rPr>
              <a:t> also generates more revenue than </a:t>
            </a:r>
            <a:r>
              <a:rPr lang="en-IN" b="1" dirty="0">
                <a:latin typeface="Cambria" panose="02040503050406030204" pitchFamily="18" charset="0"/>
              </a:rPr>
              <a:t>iOS</a:t>
            </a:r>
            <a:r>
              <a:rPr lang="en-IN" dirty="0">
                <a:latin typeface="Cambria" panose="02040503050406030204" pitchFamily="18" charset="0"/>
              </a:rPr>
              <a:t>, but the difference is not as large as the difference in installs.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</a:rPr>
              <a:t>The revenue gap between Android and iOS is smaller than the install gap, indicating that </a:t>
            </a:r>
            <a:r>
              <a:rPr lang="en-IN" b="1" dirty="0">
                <a:latin typeface="Cambria" panose="02040503050406030204" pitchFamily="18" charset="0"/>
              </a:rPr>
              <a:t>iOS</a:t>
            </a:r>
            <a:r>
              <a:rPr lang="en-IN" dirty="0">
                <a:latin typeface="Cambria" panose="02040503050406030204" pitchFamily="18" charset="0"/>
              </a:rPr>
              <a:t> users may be more valuable on a per-install basis.</a:t>
            </a:r>
          </a:p>
          <a:p>
            <a:r>
              <a:rPr lang="en-IN" b="1" dirty="0">
                <a:latin typeface="Cambria" panose="02040503050406030204" pitchFamily="18" charset="0"/>
              </a:rPr>
              <a:t>Recommendation</a:t>
            </a:r>
            <a:r>
              <a:rPr lang="en-IN" dirty="0">
                <a:latin typeface="Cambria" panose="020405030504060302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</a:rPr>
              <a:t>Consider offering exclusive features or promotions for </a:t>
            </a:r>
            <a:r>
              <a:rPr lang="en-IN" b="1" dirty="0">
                <a:latin typeface="Cambria" panose="02040503050406030204" pitchFamily="18" charset="0"/>
              </a:rPr>
              <a:t>iOS</a:t>
            </a:r>
            <a:r>
              <a:rPr lang="en-IN" dirty="0">
                <a:latin typeface="Cambria" panose="02040503050406030204" pitchFamily="18" charset="0"/>
              </a:rPr>
              <a:t> users to increase their revenue contribution.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</a:rPr>
              <a:t>Balance ad spend between </a:t>
            </a:r>
            <a:r>
              <a:rPr lang="en-IN" b="1" dirty="0">
                <a:latin typeface="Cambria" panose="02040503050406030204" pitchFamily="18" charset="0"/>
              </a:rPr>
              <a:t>Android</a:t>
            </a:r>
            <a:r>
              <a:rPr lang="en-IN" dirty="0">
                <a:latin typeface="Cambria" panose="02040503050406030204" pitchFamily="18" charset="0"/>
              </a:rPr>
              <a:t> and </a:t>
            </a:r>
            <a:r>
              <a:rPr lang="en-IN" b="1" dirty="0">
                <a:latin typeface="Cambria" panose="02040503050406030204" pitchFamily="18" charset="0"/>
              </a:rPr>
              <a:t>iOS</a:t>
            </a:r>
            <a:r>
              <a:rPr lang="en-IN" dirty="0">
                <a:latin typeface="Cambria" panose="02040503050406030204" pitchFamily="18" charset="0"/>
              </a:rPr>
              <a:t> to optimize overall ROI.</a:t>
            </a:r>
          </a:p>
          <a:p>
            <a:endParaRPr lang="en-IN" dirty="0">
              <a:latin typeface="Cambria" panose="02040503050406030204" pitchFamily="18" charset="0"/>
            </a:endParaRPr>
          </a:p>
          <a:p>
            <a:r>
              <a:rPr lang="en-IN" b="1" dirty="0">
                <a:latin typeface="Cambria" panose="02040503050406030204" pitchFamily="18" charset="0"/>
              </a:rPr>
              <a:t>3. </a:t>
            </a:r>
            <a:r>
              <a:rPr lang="en-IN" b="1" u="sng" dirty="0">
                <a:latin typeface="Cambria" panose="02040503050406030204" pitchFamily="18" charset="0"/>
              </a:rPr>
              <a:t>Installs by Country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Cambria" panose="02040503050406030204" pitchFamily="18" charset="0"/>
              </a:rPr>
              <a:t>US</a:t>
            </a:r>
            <a:r>
              <a:rPr lang="en-IN" dirty="0">
                <a:latin typeface="Cambria" panose="02040503050406030204" pitchFamily="18" charset="0"/>
              </a:rPr>
              <a:t> has the highest number of installs by a significant margin.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</a:rPr>
              <a:t>Other countries like </a:t>
            </a:r>
            <a:r>
              <a:rPr lang="en-IN" b="1" dirty="0" err="1">
                <a:latin typeface="Cambria" panose="02040503050406030204" pitchFamily="18" charset="0"/>
              </a:rPr>
              <a:t>pt</a:t>
            </a:r>
            <a:r>
              <a:rPr lang="en-IN" dirty="0">
                <a:latin typeface="Cambria" panose="02040503050406030204" pitchFamily="18" charset="0"/>
              </a:rPr>
              <a:t> (Portugal), </a:t>
            </a:r>
            <a:r>
              <a:rPr lang="en-IN" b="1" dirty="0" err="1">
                <a:latin typeface="Cambria" panose="02040503050406030204" pitchFamily="18" charset="0"/>
              </a:rPr>
              <a:t>br</a:t>
            </a:r>
            <a:r>
              <a:rPr lang="en-IN" dirty="0">
                <a:latin typeface="Cambria" panose="02040503050406030204" pitchFamily="18" charset="0"/>
              </a:rPr>
              <a:t> (Brazil), and </a:t>
            </a:r>
            <a:r>
              <a:rPr lang="en-IN" b="1" dirty="0">
                <a:latin typeface="Cambria" panose="02040503050406030204" pitchFamily="18" charset="0"/>
              </a:rPr>
              <a:t>in</a:t>
            </a:r>
            <a:r>
              <a:rPr lang="en-IN" dirty="0">
                <a:latin typeface="Cambria" panose="02040503050406030204" pitchFamily="18" charset="0"/>
              </a:rPr>
              <a:t> (India) also have notable numbers of installs, but much lower compared to the US.</a:t>
            </a:r>
          </a:p>
          <a:p>
            <a:r>
              <a:rPr lang="en-IN" b="1" dirty="0">
                <a:latin typeface="Cambria" panose="02040503050406030204" pitchFamily="18" charset="0"/>
              </a:rPr>
              <a:t>Recommendation</a:t>
            </a:r>
            <a:r>
              <a:rPr lang="en-IN" dirty="0">
                <a:latin typeface="Cambria" panose="020405030504060302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</a:rPr>
              <a:t>Focus marketing efforts on the </a:t>
            </a:r>
            <a:r>
              <a:rPr lang="en-IN" b="1" dirty="0">
                <a:latin typeface="Cambria" panose="02040503050406030204" pitchFamily="18" charset="0"/>
              </a:rPr>
              <a:t>US</a:t>
            </a:r>
            <a:r>
              <a:rPr lang="en-IN" dirty="0">
                <a:latin typeface="Cambria" panose="02040503050406030204" pitchFamily="18" charset="0"/>
              </a:rPr>
              <a:t> market as it is the largest source of installs.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</a:rPr>
              <a:t>Investigate and target secondary markets like </a:t>
            </a:r>
            <a:r>
              <a:rPr lang="en-IN" b="1" dirty="0">
                <a:latin typeface="Cambria" panose="02040503050406030204" pitchFamily="18" charset="0"/>
              </a:rPr>
              <a:t>Portugal</a:t>
            </a:r>
            <a:r>
              <a:rPr lang="en-IN" dirty="0">
                <a:latin typeface="Cambria" panose="02040503050406030204" pitchFamily="18" charset="0"/>
              </a:rPr>
              <a:t>, </a:t>
            </a:r>
            <a:r>
              <a:rPr lang="en-IN" b="1" dirty="0">
                <a:latin typeface="Cambria" panose="02040503050406030204" pitchFamily="18" charset="0"/>
              </a:rPr>
              <a:t>Brazil</a:t>
            </a:r>
            <a:r>
              <a:rPr lang="en-IN" dirty="0">
                <a:latin typeface="Cambria" panose="02040503050406030204" pitchFamily="18" charset="0"/>
              </a:rPr>
              <a:t>, and </a:t>
            </a:r>
            <a:r>
              <a:rPr lang="en-IN" b="1" dirty="0">
                <a:latin typeface="Cambria" panose="02040503050406030204" pitchFamily="18" charset="0"/>
              </a:rPr>
              <a:t>India</a:t>
            </a:r>
            <a:r>
              <a:rPr lang="en-IN" dirty="0">
                <a:latin typeface="Cambria" panose="02040503050406030204" pitchFamily="18" charset="0"/>
              </a:rPr>
              <a:t> with tailored marketing campaigns to boost installs in those regions.</a:t>
            </a:r>
          </a:p>
          <a:p>
            <a:endParaRPr lang="en-IN" dirty="0">
              <a:latin typeface="Cambria" panose="02040503050406030204" pitchFamily="18" charset="0"/>
            </a:endParaRPr>
          </a:p>
          <a:p>
            <a:r>
              <a:rPr lang="en-IN" b="1" dirty="0">
                <a:latin typeface="Cambria" panose="02040503050406030204" pitchFamily="18" charset="0"/>
              </a:rPr>
              <a:t>4. </a:t>
            </a:r>
            <a:r>
              <a:rPr lang="en-IN" b="1" u="sng" dirty="0">
                <a:latin typeface="Cambria" panose="02040503050406030204" pitchFamily="18" charset="0"/>
              </a:rPr>
              <a:t>Revenue by Country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Cambria" panose="02040503050406030204" pitchFamily="18" charset="0"/>
              </a:rPr>
              <a:t>US</a:t>
            </a:r>
            <a:r>
              <a:rPr lang="en-IN" dirty="0">
                <a:latin typeface="Cambria" panose="02040503050406030204" pitchFamily="18" charset="0"/>
              </a:rPr>
              <a:t> generates significantly more revenue than any other country.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</a:rPr>
              <a:t>Revenue from other countries is minimal in comparison to the US.</a:t>
            </a:r>
          </a:p>
          <a:p>
            <a:r>
              <a:rPr lang="en-IN" b="1" dirty="0">
                <a:latin typeface="Cambria" panose="02040503050406030204" pitchFamily="18" charset="0"/>
              </a:rPr>
              <a:t>Recommendation</a:t>
            </a:r>
            <a:r>
              <a:rPr lang="en-IN" dirty="0">
                <a:latin typeface="Cambria" panose="020405030504060302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</a:rPr>
              <a:t>Concentrate on maximizing revenue from the </a:t>
            </a:r>
            <a:r>
              <a:rPr lang="en-IN" b="1" dirty="0">
                <a:latin typeface="Cambria" panose="02040503050406030204" pitchFamily="18" charset="0"/>
              </a:rPr>
              <a:t>US</a:t>
            </a:r>
            <a:r>
              <a:rPr lang="en-IN" dirty="0">
                <a:latin typeface="Cambria" panose="02040503050406030204" pitchFamily="18" charset="0"/>
              </a:rPr>
              <a:t> market as it is the primary source of revenue.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</a:rPr>
              <a:t>Develop and test monetization strategies specific to the </a:t>
            </a:r>
            <a:r>
              <a:rPr lang="en-IN" b="1" dirty="0">
                <a:latin typeface="Cambria" panose="02040503050406030204" pitchFamily="18" charset="0"/>
              </a:rPr>
              <a:t>US</a:t>
            </a:r>
            <a:r>
              <a:rPr lang="en-IN" dirty="0">
                <a:latin typeface="Cambria" panose="02040503050406030204" pitchFamily="18" charset="0"/>
              </a:rPr>
              <a:t> user base to further enhance revenue.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</a:rPr>
              <a:t>For other countries, focus on increasing the number of installs and user engagement to eventually boost revenue. Localization and cultural adaptation of the app might help in achieving this.</a:t>
            </a:r>
          </a:p>
          <a:p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284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D4A0E92-0718-DDB3-8176-B90DD98B53C6}"/>
              </a:ext>
            </a:extLst>
          </p:cNvPr>
          <p:cNvSpPr txBox="1"/>
          <p:nvPr/>
        </p:nvSpPr>
        <p:spPr>
          <a:xfrm>
            <a:off x="685800" y="419100"/>
            <a:ext cx="5290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545454"/>
                </a:solidFill>
                <a:latin typeface="Cambria" panose="02040503050406030204" pitchFamily="18" charset="0"/>
              </a:rPr>
              <a:t>Insights and Recommendation: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D9E3EF-E4CF-8A6F-4FBB-B6C14661EC37}"/>
              </a:ext>
            </a:extLst>
          </p:cNvPr>
          <p:cNvSpPr/>
          <p:nvPr/>
        </p:nvSpPr>
        <p:spPr>
          <a:xfrm>
            <a:off x="166567" y="190500"/>
            <a:ext cx="17954866" cy="9982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A6BD6-2545-345F-620A-AE5D85A9A733}"/>
              </a:ext>
            </a:extLst>
          </p:cNvPr>
          <p:cNvSpPr txBox="1"/>
          <p:nvPr/>
        </p:nvSpPr>
        <p:spPr>
          <a:xfrm>
            <a:off x="914400" y="4964356"/>
            <a:ext cx="150114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Insights</a:t>
            </a:r>
            <a:r>
              <a:rPr lang="en-US" dirty="0"/>
              <a:t>:</a:t>
            </a:r>
          </a:p>
          <a:p>
            <a:r>
              <a:rPr lang="en-US" b="1" u="sng" dirty="0"/>
              <a:t>Revenue Performance:</a:t>
            </a:r>
          </a:p>
          <a:p>
            <a:r>
              <a:rPr lang="en-IN" dirty="0"/>
              <a:t>Channels 4 and 10 are highly efficient, generating significant revenue with low costs.</a:t>
            </a:r>
          </a:p>
          <a:p>
            <a:r>
              <a:rPr lang="en-IN" dirty="0"/>
              <a:t>Channel 1 and Channel 3 are inefficient, with high costs and low revenue</a:t>
            </a:r>
          </a:p>
          <a:p>
            <a:r>
              <a:rPr lang="en-US" dirty="0"/>
              <a:t>Channels 9, 8, 5, 7, and 2: These channels generate very little revenue, with Channel 2 generating the least.</a:t>
            </a:r>
            <a:br>
              <a:rPr lang="en-US" dirty="0"/>
            </a:br>
            <a:endParaRPr lang="en-US" dirty="0"/>
          </a:p>
          <a:p>
            <a:r>
              <a:rPr lang="en-US" b="1" u="sng" dirty="0"/>
              <a:t>Cost Distribution:</a:t>
            </a:r>
          </a:p>
          <a:p>
            <a:r>
              <a:rPr lang="en-US" dirty="0"/>
              <a:t>Spent a lot on channel 1. However, the revenue is very less when compared to other channel. However, didn’t spend on channel 10 it gave us good revenue</a:t>
            </a:r>
            <a:br>
              <a:rPr lang="en-US" dirty="0"/>
            </a:br>
            <a:br>
              <a:rPr lang="en-US" dirty="0"/>
            </a:br>
            <a:r>
              <a:rPr lang="en-US" b="1" u="sng" dirty="0"/>
              <a:t>Recommendations</a:t>
            </a:r>
            <a:r>
              <a:rPr lang="en-US" u="sng" dirty="0"/>
              <a:t>:</a:t>
            </a:r>
          </a:p>
          <a:p>
            <a:r>
              <a:rPr lang="en-IN" dirty="0"/>
              <a:t>To optimize, increase investment in effective channels like 4 and 10, reduce spending on inefficient channels, and improve monetization strategies for moderately performing channels. Implement regular performance monitoring and campaign optimizations to ensure efficient ad spend.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DC59C1-D6EC-FA8E-64AD-DF46A00CC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09700"/>
            <a:ext cx="13182600" cy="321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20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5D9E3EF-E4CF-8A6F-4FBB-B6C14661EC37}"/>
              </a:ext>
            </a:extLst>
          </p:cNvPr>
          <p:cNvSpPr/>
          <p:nvPr/>
        </p:nvSpPr>
        <p:spPr>
          <a:xfrm>
            <a:off x="166567" y="190500"/>
            <a:ext cx="17954866" cy="9982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" panose="02040503050406030204" pitchFamily="18" charset="0"/>
            </a:endParaRPr>
          </a:p>
        </p:txBody>
      </p:sp>
      <p:sp>
        <p:nvSpPr>
          <p:cNvPr id="39" name="Freeform: Shape 28">
            <a:extLst>
              <a:ext uri="{FF2B5EF4-FFF2-40B4-BE49-F238E27FC236}">
                <a16:creationId xmlns:a16="http://schemas.microsoft.com/office/drawing/2014/main" id="{511EF059-A78C-0C0E-06C3-419CC9540594}"/>
              </a:ext>
            </a:extLst>
          </p:cNvPr>
          <p:cNvSpPr/>
          <p:nvPr/>
        </p:nvSpPr>
        <p:spPr>
          <a:xfrm>
            <a:off x="6671930" y="1596503"/>
            <a:ext cx="4089163" cy="2044581"/>
          </a:xfrm>
          <a:custGeom>
            <a:avLst/>
            <a:gdLst>
              <a:gd name="connsiteX0" fmla="*/ 3824478 w 3824477"/>
              <a:gd name="connsiteY0" fmla="*/ 0 h 1912238"/>
              <a:gd name="connsiteX1" fmla="*/ 1912239 w 3824477"/>
              <a:gd name="connsiteY1" fmla="*/ 1912239 h 1912238"/>
              <a:gd name="connsiteX2" fmla="*/ 0 w 3824477"/>
              <a:gd name="connsiteY2" fmla="*/ 0 h 1912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4477" h="1912238">
                <a:moveTo>
                  <a:pt x="3824478" y="0"/>
                </a:moveTo>
                <a:cubicBezTo>
                  <a:pt x="3824478" y="1056132"/>
                  <a:pt x="2968371" y="1912239"/>
                  <a:pt x="1912239" y="1912239"/>
                </a:cubicBezTo>
                <a:cubicBezTo>
                  <a:pt x="856107" y="1912239"/>
                  <a:pt x="0" y="1056132"/>
                  <a:pt x="0" y="0"/>
                </a:cubicBezTo>
              </a:path>
            </a:pathLst>
          </a:custGeom>
          <a:noFill/>
          <a:ln w="38100" cap="rnd">
            <a:solidFill>
              <a:schemeClr val="bg1">
                <a:lumMod val="8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IN" sz="2000">
              <a:latin typeface="Cambria" panose="02040503050406030204" pitchFamily="18" charset="0"/>
            </a:endParaRPr>
          </a:p>
        </p:txBody>
      </p:sp>
      <p:sp>
        <p:nvSpPr>
          <p:cNvPr id="41" name="Freeform: Shape 20">
            <a:extLst>
              <a:ext uri="{FF2B5EF4-FFF2-40B4-BE49-F238E27FC236}">
                <a16:creationId xmlns:a16="http://schemas.microsoft.com/office/drawing/2014/main" id="{15F1916C-DCCA-60BC-527A-032E8D54FEAB}"/>
              </a:ext>
            </a:extLst>
          </p:cNvPr>
          <p:cNvSpPr/>
          <p:nvPr/>
        </p:nvSpPr>
        <p:spPr>
          <a:xfrm>
            <a:off x="4024894" y="1801173"/>
            <a:ext cx="2251334" cy="2263372"/>
          </a:xfrm>
          <a:custGeom>
            <a:avLst/>
            <a:gdLst>
              <a:gd name="connsiteX0" fmla="*/ 1607465 w 2105608"/>
              <a:gd name="connsiteY0" fmla="*/ 10770 h 2116867"/>
              <a:gd name="connsiteX1" fmla="*/ 237008 w 2105608"/>
              <a:gd name="connsiteY1" fmla="*/ 7 h 2116867"/>
              <a:gd name="connsiteX2" fmla="*/ 407 w 2105608"/>
              <a:gd name="connsiteY2" fmla="*/ 249753 h 2116867"/>
              <a:gd name="connsiteX3" fmla="*/ 510185 w 2105608"/>
              <a:gd name="connsiteY3" fmla="*/ 1995685 h 2116867"/>
              <a:gd name="connsiteX4" fmla="*/ 842608 w 2105608"/>
              <a:gd name="connsiteY4" fmla="*/ 2079886 h 2116867"/>
              <a:gd name="connsiteX5" fmla="*/ 1998276 w 2105608"/>
              <a:gd name="connsiteY5" fmla="*/ 1341508 h 2116867"/>
              <a:gd name="connsiteX6" fmla="*/ 2078762 w 2105608"/>
              <a:gd name="connsiteY6" fmla="*/ 1035565 h 2116867"/>
              <a:gd name="connsiteX7" fmla="*/ 1839685 w 2105608"/>
              <a:gd name="connsiteY7" fmla="*/ 223178 h 2116867"/>
              <a:gd name="connsiteX8" fmla="*/ 1607465 w 2105608"/>
              <a:gd name="connsiteY8" fmla="*/ 10770 h 211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5608" h="2116867">
                <a:moveTo>
                  <a:pt x="1607465" y="10770"/>
                </a:moveTo>
                <a:lnTo>
                  <a:pt x="237008" y="7"/>
                </a:lnTo>
                <a:cubicBezTo>
                  <a:pt x="100706" y="-1041"/>
                  <a:pt x="-7498" y="113640"/>
                  <a:pt x="407" y="249753"/>
                </a:cubicBezTo>
                <a:cubicBezTo>
                  <a:pt x="35745" y="859543"/>
                  <a:pt x="208719" y="1458094"/>
                  <a:pt x="510185" y="1995685"/>
                </a:cubicBezTo>
                <a:cubicBezTo>
                  <a:pt x="576575" y="2114081"/>
                  <a:pt x="728213" y="2152943"/>
                  <a:pt x="842608" y="2079886"/>
                </a:cubicBezTo>
                <a:lnTo>
                  <a:pt x="1998276" y="1341508"/>
                </a:lnTo>
                <a:cubicBezTo>
                  <a:pt x="2100670" y="1276071"/>
                  <a:pt x="2134865" y="1143388"/>
                  <a:pt x="2078762" y="1035565"/>
                </a:cubicBezTo>
                <a:cubicBezTo>
                  <a:pt x="1946936" y="781914"/>
                  <a:pt x="1866164" y="505594"/>
                  <a:pt x="1839685" y="223178"/>
                </a:cubicBezTo>
                <a:cubicBezTo>
                  <a:pt x="1828350" y="103258"/>
                  <a:pt x="1727766" y="11723"/>
                  <a:pt x="1607465" y="1077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5000"/>
            </a:schemeClr>
          </a:solidFill>
          <a:ln w="9525" cap="flat">
            <a:noFill/>
            <a:prstDash val="solid"/>
            <a:miter/>
          </a:ln>
          <a:effectLst>
            <a:softEdge rad="393700"/>
          </a:effectLst>
        </p:spPr>
        <p:txBody>
          <a:bodyPr rtlCol="0" anchor="ctr"/>
          <a:lstStyle/>
          <a:p>
            <a:endParaRPr lang="en-IN" sz="2000">
              <a:latin typeface="Cambria" panose="02040503050406030204" pitchFamily="18" charset="0"/>
            </a:endParaRPr>
          </a:p>
        </p:txBody>
      </p:sp>
      <p:sp>
        <p:nvSpPr>
          <p:cNvPr id="43" name="Freeform: Shape 22">
            <a:extLst>
              <a:ext uri="{FF2B5EF4-FFF2-40B4-BE49-F238E27FC236}">
                <a16:creationId xmlns:a16="http://schemas.microsoft.com/office/drawing/2014/main" id="{C0AE6325-4BF5-2C94-9D22-9780BE69EA6A}"/>
              </a:ext>
            </a:extLst>
          </p:cNvPr>
          <p:cNvSpPr/>
          <p:nvPr/>
        </p:nvSpPr>
        <p:spPr>
          <a:xfrm>
            <a:off x="11163846" y="1729165"/>
            <a:ext cx="2247857" cy="2264668"/>
          </a:xfrm>
          <a:custGeom>
            <a:avLst/>
            <a:gdLst>
              <a:gd name="connsiteX0" fmla="*/ 106827 w 2102356"/>
              <a:gd name="connsiteY0" fmla="*/ 1331119 h 2118079"/>
              <a:gd name="connsiteX1" fmla="*/ 1254685 w 2102356"/>
              <a:gd name="connsiteY1" fmla="*/ 2079879 h 2118079"/>
              <a:gd name="connsiteX2" fmla="*/ 1588632 w 2102356"/>
              <a:gd name="connsiteY2" fmla="*/ 1997393 h 2118079"/>
              <a:gd name="connsiteX3" fmla="*/ 2101934 w 2102356"/>
              <a:gd name="connsiteY3" fmla="*/ 252508 h 2118079"/>
              <a:gd name="connsiteX4" fmla="*/ 1867619 w 2102356"/>
              <a:gd name="connsiteY4" fmla="*/ 2191 h 2118079"/>
              <a:gd name="connsiteX5" fmla="*/ 496209 w 2102356"/>
              <a:gd name="connsiteY5" fmla="*/ 0 h 2118079"/>
              <a:gd name="connsiteX6" fmla="*/ 263323 w 2102356"/>
              <a:gd name="connsiteY6" fmla="*/ 214027 h 2118079"/>
              <a:gd name="connsiteX7" fmla="*/ 26055 w 2102356"/>
              <a:gd name="connsiteY7" fmla="*/ 1026986 h 2118079"/>
              <a:gd name="connsiteX8" fmla="*/ 106827 w 2102356"/>
              <a:gd name="connsiteY8" fmla="*/ 1331119 h 211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2356" h="2118079">
                <a:moveTo>
                  <a:pt x="106827" y="1331119"/>
                </a:moveTo>
                <a:lnTo>
                  <a:pt x="1254685" y="2079879"/>
                </a:lnTo>
                <a:cubicBezTo>
                  <a:pt x="1368890" y="2154365"/>
                  <a:pt x="1521861" y="2116265"/>
                  <a:pt x="1588632" y="1997393"/>
                </a:cubicBezTo>
                <a:cubicBezTo>
                  <a:pt x="1888002" y="1464945"/>
                  <a:pt x="2065453" y="867728"/>
                  <a:pt x="2101934" y="252508"/>
                </a:cubicBezTo>
                <a:cubicBezTo>
                  <a:pt x="2109935" y="117063"/>
                  <a:pt x="2003255" y="2477"/>
                  <a:pt x="1867619" y="2191"/>
                </a:cubicBezTo>
                <a:lnTo>
                  <a:pt x="496209" y="0"/>
                </a:lnTo>
                <a:cubicBezTo>
                  <a:pt x="374670" y="-190"/>
                  <a:pt x="274372" y="93060"/>
                  <a:pt x="263323" y="214027"/>
                </a:cubicBezTo>
                <a:cubicBezTo>
                  <a:pt x="237415" y="498729"/>
                  <a:pt x="156167" y="774954"/>
                  <a:pt x="26055" y="1026986"/>
                </a:cubicBezTo>
                <a:cubicBezTo>
                  <a:pt x="-29190" y="1133952"/>
                  <a:pt x="6052" y="1265397"/>
                  <a:pt x="106827" y="1331119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5000"/>
            </a:schemeClr>
          </a:solidFill>
          <a:ln w="9525" cap="flat">
            <a:noFill/>
            <a:prstDash val="solid"/>
            <a:miter/>
          </a:ln>
          <a:effectLst>
            <a:softEdge rad="393700"/>
          </a:effectLst>
        </p:spPr>
        <p:txBody>
          <a:bodyPr rtlCol="0" anchor="ctr"/>
          <a:lstStyle/>
          <a:p>
            <a:endParaRPr lang="en-IN" sz="2000">
              <a:latin typeface="Cambria" panose="02040503050406030204" pitchFamily="18" charset="0"/>
            </a:endParaRPr>
          </a:p>
        </p:txBody>
      </p:sp>
      <p:sp>
        <p:nvSpPr>
          <p:cNvPr id="44" name="Freeform: Shape 23">
            <a:extLst>
              <a:ext uri="{FF2B5EF4-FFF2-40B4-BE49-F238E27FC236}">
                <a16:creationId xmlns:a16="http://schemas.microsoft.com/office/drawing/2014/main" id="{0AC8D9C2-C6D8-1E0B-5B50-840DB89863D8}"/>
              </a:ext>
            </a:extLst>
          </p:cNvPr>
          <p:cNvSpPr/>
          <p:nvPr/>
        </p:nvSpPr>
        <p:spPr>
          <a:xfrm>
            <a:off x="7552398" y="4320565"/>
            <a:ext cx="2336835" cy="2015635"/>
          </a:xfrm>
          <a:custGeom>
            <a:avLst/>
            <a:gdLst>
              <a:gd name="connsiteX0" fmla="*/ 417686 w 2185575"/>
              <a:gd name="connsiteY0" fmla="*/ 165400 h 1885166"/>
              <a:gd name="connsiteX1" fmla="*/ 10683 w 2185575"/>
              <a:gd name="connsiteY1" fmla="*/ 1474040 h 1885166"/>
              <a:gd name="connsiteX2" fmla="*/ 181180 w 2185575"/>
              <a:gd name="connsiteY2" fmla="*/ 1772839 h 1885166"/>
              <a:gd name="connsiteX3" fmla="*/ 1999884 w 2185575"/>
              <a:gd name="connsiteY3" fmla="*/ 1790460 h 1885166"/>
              <a:gd name="connsiteX4" fmla="*/ 2176668 w 2185575"/>
              <a:gd name="connsiteY4" fmla="*/ 1496709 h 1885166"/>
              <a:gd name="connsiteX5" fmla="*/ 1804431 w 2185575"/>
              <a:gd name="connsiteY5" fmla="*/ 176735 h 1885166"/>
              <a:gd name="connsiteX6" fmla="*/ 1534969 w 2185575"/>
              <a:gd name="connsiteY6" fmla="*/ 11095 h 1885166"/>
              <a:gd name="connsiteX7" fmla="*/ 688101 w 2185575"/>
              <a:gd name="connsiteY7" fmla="*/ 4713 h 1885166"/>
              <a:gd name="connsiteX8" fmla="*/ 417686 w 2185575"/>
              <a:gd name="connsiteY8" fmla="*/ 165400 h 188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5575" h="1885166">
                <a:moveTo>
                  <a:pt x="417686" y="165400"/>
                </a:moveTo>
                <a:lnTo>
                  <a:pt x="10683" y="1474040"/>
                </a:lnTo>
                <a:cubicBezTo>
                  <a:pt x="-29798" y="1604246"/>
                  <a:pt x="48593" y="1740930"/>
                  <a:pt x="181180" y="1772839"/>
                </a:cubicBezTo>
                <a:cubicBezTo>
                  <a:pt x="775160" y="1915523"/>
                  <a:pt x="1398095" y="1923239"/>
                  <a:pt x="1999884" y="1790460"/>
                </a:cubicBezTo>
                <a:cubicBezTo>
                  <a:pt x="2132377" y="1761219"/>
                  <a:pt x="2213530" y="1627297"/>
                  <a:pt x="2176668" y="1496709"/>
                </a:cubicBezTo>
                <a:lnTo>
                  <a:pt x="1804431" y="176735"/>
                </a:lnTo>
                <a:cubicBezTo>
                  <a:pt x="1771475" y="59768"/>
                  <a:pt x="1654412" y="-11289"/>
                  <a:pt x="1534969" y="11095"/>
                </a:cubicBezTo>
                <a:cubicBezTo>
                  <a:pt x="1254077" y="63863"/>
                  <a:pt x="966136" y="61101"/>
                  <a:pt x="688101" y="4713"/>
                </a:cubicBezTo>
                <a:cubicBezTo>
                  <a:pt x="570277" y="-19290"/>
                  <a:pt x="453405" y="50528"/>
                  <a:pt x="417686" y="16540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25000"/>
            </a:schemeClr>
          </a:solidFill>
          <a:ln w="9525" cap="flat">
            <a:noFill/>
            <a:prstDash val="solid"/>
            <a:miter/>
          </a:ln>
          <a:effectLst>
            <a:softEdge rad="393700"/>
          </a:effectLst>
        </p:spPr>
        <p:txBody>
          <a:bodyPr rtlCol="0" anchor="ctr"/>
          <a:lstStyle/>
          <a:p>
            <a:endParaRPr lang="en-IN" sz="2000">
              <a:latin typeface="Cambria" panose="02040503050406030204" pitchFamily="18" charset="0"/>
            </a:endParaRPr>
          </a:p>
        </p:txBody>
      </p:sp>
      <p:sp>
        <p:nvSpPr>
          <p:cNvPr id="46" name="Freeform: Shape 7">
            <a:extLst>
              <a:ext uri="{FF2B5EF4-FFF2-40B4-BE49-F238E27FC236}">
                <a16:creationId xmlns:a16="http://schemas.microsoft.com/office/drawing/2014/main" id="{7405B84E-264D-FC00-2FD4-55F64D35F0AE}"/>
              </a:ext>
            </a:extLst>
          </p:cNvPr>
          <p:cNvSpPr/>
          <p:nvPr/>
        </p:nvSpPr>
        <p:spPr>
          <a:xfrm>
            <a:off x="4407545" y="1576229"/>
            <a:ext cx="2251334" cy="2263372"/>
          </a:xfrm>
          <a:custGeom>
            <a:avLst/>
            <a:gdLst>
              <a:gd name="connsiteX0" fmla="*/ 1607465 w 2105608"/>
              <a:gd name="connsiteY0" fmla="*/ 10770 h 2116867"/>
              <a:gd name="connsiteX1" fmla="*/ 237008 w 2105608"/>
              <a:gd name="connsiteY1" fmla="*/ 7 h 2116867"/>
              <a:gd name="connsiteX2" fmla="*/ 407 w 2105608"/>
              <a:gd name="connsiteY2" fmla="*/ 249753 h 2116867"/>
              <a:gd name="connsiteX3" fmla="*/ 510185 w 2105608"/>
              <a:gd name="connsiteY3" fmla="*/ 1995685 h 2116867"/>
              <a:gd name="connsiteX4" fmla="*/ 842608 w 2105608"/>
              <a:gd name="connsiteY4" fmla="*/ 2079886 h 2116867"/>
              <a:gd name="connsiteX5" fmla="*/ 1998276 w 2105608"/>
              <a:gd name="connsiteY5" fmla="*/ 1341508 h 2116867"/>
              <a:gd name="connsiteX6" fmla="*/ 2078762 w 2105608"/>
              <a:gd name="connsiteY6" fmla="*/ 1035565 h 2116867"/>
              <a:gd name="connsiteX7" fmla="*/ 1839685 w 2105608"/>
              <a:gd name="connsiteY7" fmla="*/ 223178 h 2116867"/>
              <a:gd name="connsiteX8" fmla="*/ 1607465 w 2105608"/>
              <a:gd name="connsiteY8" fmla="*/ 10770 h 211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5608" h="2116867">
                <a:moveTo>
                  <a:pt x="1607465" y="10770"/>
                </a:moveTo>
                <a:lnTo>
                  <a:pt x="237008" y="7"/>
                </a:lnTo>
                <a:cubicBezTo>
                  <a:pt x="100706" y="-1041"/>
                  <a:pt x="-7498" y="113640"/>
                  <a:pt x="407" y="249753"/>
                </a:cubicBezTo>
                <a:cubicBezTo>
                  <a:pt x="35745" y="859543"/>
                  <a:pt x="208719" y="1458094"/>
                  <a:pt x="510185" y="1995685"/>
                </a:cubicBezTo>
                <a:cubicBezTo>
                  <a:pt x="576575" y="2114081"/>
                  <a:pt x="728213" y="2152943"/>
                  <a:pt x="842608" y="2079886"/>
                </a:cubicBezTo>
                <a:lnTo>
                  <a:pt x="1998276" y="1341508"/>
                </a:lnTo>
                <a:cubicBezTo>
                  <a:pt x="2100670" y="1276071"/>
                  <a:pt x="2134865" y="1143388"/>
                  <a:pt x="2078762" y="1035565"/>
                </a:cubicBezTo>
                <a:cubicBezTo>
                  <a:pt x="1946936" y="781914"/>
                  <a:pt x="1866164" y="505594"/>
                  <a:pt x="1839685" y="223178"/>
                </a:cubicBezTo>
                <a:cubicBezTo>
                  <a:pt x="1828350" y="103258"/>
                  <a:pt x="1727766" y="11723"/>
                  <a:pt x="1607465" y="1077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000">
              <a:latin typeface="Cambria" panose="02040503050406030204" pitchFamily="18" charset="0"/>
            </a:endParaRPr>
          </a:p>
        </p:txBody>
      </p:sp>
      <p:sp>
        <p:nvSpPr>
          <p:cNvPr id="48" name="Freeform: Shape 9">
            <a:extLst>
              <a:ext uri="{FF2B5EF4-FFF2-40B4-BE49-F238E27FC236}">
                <a16:creationId xmlns:a16="http://schemas.microsoft.com/office/drawing/2014/main" id="{10453E19-63D6-67C1-E12A-761E8C0EE70B}"/>
              </a:ext>
            </a:extLst>
          </p:cNvPr>
          <p:cNvSpPr/>
          <p:nvPr/>
        </p:nvSpPr>
        <p:spPr>
          <a:xfrm>
            <a:off x="10778046" y="1578885"/>
            <a:ext cx="2247857" cy="2264668"/>
          </a:xfrm>
          <a:custGeom>
            <a:avLst/>
            <a:gdLst>
              <a:gd name="connsiteX0" fmla="*/ 106827 w 2102356"/>
              <a:gd name="connsiteY0" fmla="*/ 1331119 h 2118079"/>
              <a:gd name="connsiteX1" fmla="*/ 1254685 w 2102356"/>
              <a:gd name="connsiteY1" fmla="*/ 2079879 h 2118079"/>
              <a:gd name="connsiteX2" fmla="*/ 1588632 w 2102356"/>
              <a:gd name="connsiteY2" fmla="*/ 1997393 h 2118079"/>
              <a:gd name="connsiteX3" fmla="*/ 2101934 w 2102356"/>
              <a:gd name="connsiteY3" fmla="*/ 252508 h 2118079"/>
              <a:gd name="connsiteX4" fmla="*/ 1867619 w 2102356"/>
              <a:gd name="connsiteY4" fmla="*/ 2191 h 2118079"/>
              <a:gd name="connsiteX5" fmla="*/ 496209 w 2102356"/>
              <a:gd name="connsiteY5" fmla="*/ 0 h 2118079"/>
              <a:gd name="connsiteX6" fmla="*/ 263323 w 2102356"/>
              <a:gd name="connsiteY6" fmla="*/ 214027 h 2118079"/>
              <a:gd name="connsiteX7" fmla="*/ 26055 w 2102356"/>
              <a:gd name="connsiteY7" fmla="*/ 1026986 h 2118079"/>
              <a:gd name="connsiteX8" fmla="*/ 106827 w 2102356"/>
              <a:gd name="connsiteY8" fmla="*/ 1331119 h 211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2356" h="2118079">
                <a:moveTo>
                  <a:pt x="106827" y="1331119"/>
                </a:moveTo>
                <a:lnTo>
                  <a:pt x="1254685" y="2079879"/>
                </a:lnTo>
                <a:cubicBezTo>
                  <a:pt x="1368890" y="2154365"/>
                  <a:pt x="1521861" y="2116265"/>
                  <a:pt x="1588632" y="1997393"/>
                </a:cubicBezTo>
                <a:cubicBezTo>
                  <a:pt x="1888002" y="1464945"/>
                  <a:pt x="2065453" y="867728"/>
                  <a:pt x="2101934" y="252508"/>
                </a:cubicBezTo>
                <a:cubicBezTo>
                  <a:pt x="2109935" y="117063"/>
                  <a:pt x="2003255" y="2477"/>
                  <a:pt x="1867619" y="2191"/>
                </a:cubicBezTo>
                <a:lnTo>
                  <a:pt x="496209" y="0"/>
                </a:lnTo>
                <a:cubicBezTo>
                  <a:pt x="374670" y="-190"/>
                  <a:pt x="274372" y="93060"/>
                  <a:pt x="263323" y="214027"/>
                </a:cubicBezTo>
                <a:cubicBezTo>
                  <a:pt x="237415" y="498729"/>
                  <a:pt x="156167" y="774954"/>
                  <a:pt x="26055" y="1026986"/>
                </a:cubicBezTo>
                <a:cubicBezTo>
                  <a:pt x="-29190" y="1133952"/>
                  <a:pt x="6052" y="1265397"/>
                  <a:pt x="106827" y="133111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000">
              <a:latin typeface="Cambria" panose="02040503050406030204" pitchFamily="18" charset="0"/>
            </a:endParaRPr>
          </a:p>
        </p:txBody>
      </p:sp>
      <p:sp>
        <p:nvSpPr>
          <p:cNvPr id="49" name="Freeform: Shape 10">
            <a:extLst>
              <a:ext uri="{FF2B5EF4-FFF2-40B4-BE49-F238E27FC236}">
                <a16:creationId xmlns:a16="http://schemas.microsoft.com/office/drawing/2014/main" id="{E2D04C7D-9A88-B212-62BC-5F442588B692}"/>
              </a:ext>
            </a:extLst>
          </p:cNvPr>
          <p:cNvSpPr/>
          <p:nvPr/>
        </p:nvSpPr>
        <p:spPr>
          <a:xfrm>
            <a:off x="7545592" y="3896456"/>
            <a:ext cx="2336835" cy="2015635"/>
          </a:xfrm>
          <a:custGeom>
            <a:avLst/>
            <a:gdLst>
              <a:gd name="connsiteX0" fmla="*/ 417686 w 2185575"/>
              <a:gd name="connsiteY0" fmla="*/ 165400 h 1885166"/>
              <a:gd name="connsiteX1" fmla="*/ 10683 w 2185575"/>
              <a:gd name="connsiteY1" fmla="*/ 1474040 h 1885166"/>
              <a:gd name="connsiteX2" fmla="*/ 181180 w 2185575"/>
              <a:gd name="connsiteY2" fmla="*/ 1772839 h 1885166"/>
              <a:gd name="connsiteX3" fmla="*/ 1999884 w 2185575"/>
              <a:gd name="connsiteY3" fmla="*/ 1790460 h 1885166"/>
              <a:gd name="connsiteX4" fmla="*/ 2176668 w 2185575"/>
              <a:gd name="connsiteY4" fmla="*/ 1496709 h 1885166"/>
              <a:gd name="connsiteX5" fmla="*/ 1804431 w 2185575"/>
              <a:gd name="connsiteY5" fmla="*/ 176735 h 1885166"/>
              <a:gd name="connsiteX6" fmla="*/ 1534969 w 2185575"/>
              <a:gd name="connsiteY6" fmla="*/ 11095 h 1885166"/>
              <a:gd name="connsiteX7" fmla="*/ 688101 w 2185575"/>
              <a:gd name="connsiteY7" fmla="*/ 4713 h 1885166"/>
              <a:gd name="connsiteX8" fmla="*/ 417686 w 2185575"/>
              <a:gd name="connsiteY8" fmla="*/ 165400 h 1885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5575" h="1885166">
                <a:moveTo>
                  <a:pt x="417686" y="165400"/>
                </a:moveTo>
                <a:lnTo>
                  <a:pt x="10683" y="1474040"/>
                </a:lnTo>
                <a:cubicBezTo>
                  <a:pt x="-29798" y="1604246"/>
                  <a:pt x="48593" y="1740930"/>
                  <a:pt x="181180" y="1772839"/>
                </a:cubicBezTo>
                <a:cubicBezTo>
                  <a:pt x="775160" y="1915523"/>
                  <a:pt x="1398095" y="1923239"/>
                  <a:pt x="1999884" y="1790460"/>
                </a:cubicBezTo>
                <a:cubicBezTo>
                  <a:pt x="2132377" y="1761219"/>
                  <a:pt x="2213530" y="1627297"/>
                  <a:pt x="2176668" y="1496709"/>
                </a:cubicBezTo>
                <a:lnTo>
                  <a:pt x="1804431" y="176735"/>
                </a:lnTo>
                <a:cubicBezTo>
                  <a:pt x="1771475" y="59768"/>
                  <a:pt x="1654412" y="-11289"/>
                  <a:pt x="1534969" y="11095"/>
                </a:cubicBezTo>
                <a:cubicBezTo>
                  <a:pt x="1254077" y="63863"/>
                  <a:pt x="966136" y="61101"/>
                  <a:pt x="688101" y="4713"/>
                </a:cubicBezTo>
                <a:cubicBezTo>
                  <a:pt x="570277" y="-19290"/>
                  <a:pt x="453405" y="50528"/>
                  <a:pt x="417686" y="16540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2000">
              <a:latin typeface="Cambria" panose="02040503050406030204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A4C43E8-7155-293D-1878-C92F59516AEA}"/>
              </a:ext>
            </a:extLst>
          </p:cNvPr>
          <p:cNvSpPr/>
          <p:nvPr/>
        </p:nvSpPr>
        <p:spPr>
          <a:xfrm>
            <a:off x="10530910" y="2033429"/>
            <a:ext cx="282000" cy="28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latin typeface="Cambria" panose="02040503050406030204" pitchFamily="18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569BB42-7450-D1BC-DC3D-84C15EF14020}"/>
              </a:ext>
            </a:extLst>
          </p:cNvPr>
          <p:cNvSpPr/>
          <p:nvPr/>
        </p:nvSpPr>
        <p:spPr>
          <a:xfrm>
            <a:off x="6629470" y="2033429"/>
            <a:ext cx="282000" cy="28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latin typeface="Cambria" panose="02040503050406030204" pitchFamily="18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EE178B0-AE5D-229B-E689-95E0B99067DD}"/>
              </a:ext>
            </a:extLst>
          </p:cNvPr>
          <p:cNvSpPr/>
          <p:nvPr/>
        </p:nvSpPr>
        <p:spPr>
          <a:xfrm>
            <a:off x="8575724" y="3496469"/>
            <a:ext cx="282000" cy="28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latin typeface="Cambria" panose="020405030504060302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080F27-C08D-64E5-B091-13EEEC1D7923}"/>
              </a:ext>
            </a:extLst>
          </p:cNvPr>
          <p:cNvSpPr txBox="1"/>
          <p:nvPr/>
        </p:nvSpPr>
        <p:spPr>
          <a:xfrm>
            <a:off x="7528346" y="2200864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mbria" panose="02040503050406030204" pitchFamily="18" charset="0"/>
              </a:rPr>
              <a:t>Teams Benefitted</a:t>
            </a:r>
            <a:endParaRPr lang="en-IN" sz="20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49A463B-9984-0A9A-2A53-EFD7C89AC863}"/>
              </a:ext>
            </a:extLst>
          </p:cNvPr>
          <p:cNvSpPr/>
          <p:nvPr/>
        </p:nvSpPr>
        <p:spPr>
          <a:xfrm>
            <a:off x="4136841" y="2400919"/>
            <a:ext cx="818088" cy="818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Cambria" panose="02040503050406030204" pitchFamily="18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A031E08-C348-5B98-DA48-D8385A12CAB0}"/>
              </a:ext>
            </a:extLst>
          </p:cNvPr>
          <p:cNvSpPr/>
          <p:nvPr/>
        </p:nvSpPr>
        <p:spPr>
          <a:xfrm>
            <a:off x="12457881" y="2400919"/>
            <a:ext cx="818088" cy="818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Cambria" panose="02040503050406030204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7B30F29-BEC7-5D48-581C-14B8C53D3EF5}"/>
              </a:ext>
            </a:extLst>
          </p:cNvPr>
          <p:cNvSpPr/>
          <p:nvPr/>
        </p:nvSpPr>
        <p:spPr>
          <a:xfrm>
            <a:off x="8304965" y="5479399"/>
            <a:ext cx="818088" cy="8180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>
              <a:latin typeface="Cambria" panose="02040503050406030204" pitchFamily="18" charset="0"/>
            </a:endParaRPr>
          </a:p>
        </p:txBody>
      </p:sp>
      <p:pic>
        <p:nvPicPr>
          <p:cNvPr id="63" name="Graphic 62" descr="Decision chart with solid fill">
            <a:extLst>
              <a:ext uri="{FF2B5EF4-FFF2-40B4-BE49-F238E27FC236}">
                <a16:creationId xmlns:a16="http://schemas.microsoft.com/office/drawing/2014/main" id="{883DEDA6-966E-E9FB-73AD-92BFD3220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2916" y="4797074"/>
            <a:ext cx="455538" cy="455538"/>
          </a:xfrm>
          <a:prstGeom prst="rect">
            <a:avLst/>
          </a:prstGeom>
        </p:spPr>
      </p:pic>
      <p:pic>
        <p:nvPicPr>
          <p:cNvPr id="65" name="Graphic 64" descr="Advertising with solid fill">
            <a:extLst>
              <a:ext uri="{FF2B5EF4-FFF2-40B4-BE49-F238E27FC236}">
                <a16:creationId xmlns:a16="http://schemas.microsoft.com/office/drawing/2014/main" id="{20321675-E297-041F-FFA2-9AE4BCE35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4196" y="4797074"/>
            <a:ext cx="455538" cy="455538"/>
          </a:xfrm>
          <a:prstGeom prst="rect">
            <a:avLst/>
          </a:prstGeom>
        </p:spPr>
      </p:pic>
      <p:pic>
        <p:nvPicPr>
          <p:cNvPr id="66" name="Graphic 65" descr="Direction with solid fill">
            <a:extLst>
              <a:ext uri="{FF2B5EF4-FFF2-40B4-BE49-F238E27FC236}">
                <a16:creationId xmlns:a16="http://schemas.microsoft.com/office/drawing/2014/main" id="{AF4B4C4D-5BBF-9E44-44D2-32CD9FA71E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194757">
            <a:off x="12639156" y="2582194"/>
            <a:ext cx="455538" cy="45553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00EDF84-C0D3-30BC-2C90-24DDCAA67FBA}"/>
              </a:ext>
            </a:extLst>
          </p:cNvPr>
          <p:cNvSpPr txBox="1"/>
          <p:nvPr/>
        </p:nvSpPr>
        <p:spPr>
          <a:xfrm>
            <a:off x="4939298" y="2315429"/>
            <a:ext cx="1380210" cy="648072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</a:rPr>
              <a:t>Marketing</a:t>
            </a:r>
            <a:endParaRPr lang="en-IN" sz="2000" dirty="0">
              <a:solidFill>
                <a:schemeClr val="bg1"/>
              </a:solidFill>
              <a:latin typeface="Cambria" panose="02040503050406030204" pitchFamily="18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6CCC1F5-0BC4-1CAF-9E02-9EA2BFEB5103}"/>
              </a:ext>
            </a:extLst>
          </p:cNvPr>
          <p:cNvSpPr txBox="1"/>
          <p:nvPr/>
        </p:nvSpPr>
        <p:spPr>
          <a:xfrm>
            <a:off x="10073280" y="3834165"/>
            <a:ext cx="1306590" cy="648072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2000" dirty="0">
                <a:solidFill>
                  <a:schemeClr val="bg1"/>
                </a:solidFill>
                <a:latin typeface="Cambria" panose="0204050305040603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your desired text here.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CAF5C82-6DE2-4F8B-FC1F-4DE8B2394178}"/>
              </a:ext>
            </a:extLst>
          </p:cNvPr>
          <p:cNvSpPr txBox="1"/>
          <p:nvPr/>
        </p:nvSpPr>
        <p:spPr>
          <a:xfrm>
            <a:off x="8060714" y="4731254"/>
            <a:ext cx="1306590" cy="648072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2000" b="1" dirty="0">
                <a:solidFill>
                  <a:schemeClr val="bg1"/>
                </a:solidFill>
                <a:latin typeface="Cambria" panose="0204050305040603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Finance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1531E3B-3BE1-B647-86D0-28A30C93393B}"/>
              </a:ext>
            </a:extLst>
          </p:cNvPr>
          <p:cNvSpPr txBox="1"/>
          <p:nvPr/>
        </p:nvSpPr>
        <p:spPr>
          <a:xfrm>
            <a:off x="11251166" y="2284787"/>
            <a:ext cx="1195090" cy="648072"/>
          </a:xfrm>
          <a:prstGeom prst="rect">
            <a:avLst/>
          </a:prstGeom>
          <a:noFill/>
        </p:spPr>
        <p:txBody>
          <a:bodyPr wrap="square" lIns="0" tIns="0" rIns="0" bIns="0" anchor="t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IN" sz="2000" b="1" dirty="0">
                <a:solidFill>
                  <a:schemeClr val="bg1"/>
                </a:solidFill>
                <a:latin typeface="Cambria" panose="02040503050406030204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Product</a:t>
            </a:r>
          </a:p>
        </p:txBody>
      </p:sp>
      <p:pic>
        <p:nvPicPr>
          <p:cNvPr id="75" name="Graphic 74" descr="Marketing">
            <a:extLst>
              <a:ext uri="{FF2B5EF4-FFF2-40B4-BE49-F238E27FC236}">
                <a16:creationId xmlns:a16="http://schemas.microsoft.com/office/drawing/2014/main" id="{85608FC9-1CDE-9BAA-4670-DB32BD712E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4265" y="2582194"/>
            <a:ext cx="429280" cy="429280"/>
          </a:xfrm>
          <a:prstGeom prst="rect">
            <a:avLst/>
          </a:prstGeom>
        </p:spPr>
      </p:pic>
      <p:pic>
        <p:nvPicPr>
          <p:cNvPr id="76" name="Graphic 75" descr="Dollar">
            <a:extLst>
              <a:ext uri="{FF2B5EF4-FFF2-40B4-BE49-F238E27FC236}">
                <a16:creationId xmlns:a16="http://schemas.microsoft.com/office/drawing/2014/main" id="{F99A4CB3-FF1E-C97B-1D2D-9A7AF0AC23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5409" y="5702848"/>
            <a:ext cx="457200" cy="4572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6337062-41AC-33E4-29C8-543F223283FD}"/>
              </a:ext>
            </a:extLst>
          </p:cNvPr>
          <p:cNvSpPr txBox="1"/>
          <p:nvPr/>
        </p:nvSpPr>
        <p:spPr>
          <a:xfrm>
            <a:off x="661698" y="3322111"/>
            <a:ext cx="446066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</a:rPr>
              <a:t>Benefit: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</a:rPr>
              <a:t>Identify and rectify inefficient ad spends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</a:rPr>
              <a:t>Optimize campaign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A</a:t>
            </a:r>
            <a:r>
              <a:rPr lang="en-US" sz="1800" dirty="0">
                <a:latin typeface="Cambria" panose="02040503050406030204" pitchFamily="18" charset="0"/>
              </a:rPr>
              <a:t>llocate budgets more effectively.</a:t>
            </a:r>
            <a:br>
              <a:rPr lang="en-US" sz="1800" dirty="0">
                <a:latin typeface="Cambria" panose="02040503050406030204" pitchFamily="18" charset="0"/>
              </a:rPr>
            </a:br>
            <a:endParaRPr lang="en-US" sz="1800" dirty="0">
              <a:latin typeface="Cambria" panose="02040503050406030204" pitchFamily="18" charset="0"/>
            </a:endParaRPr>
          </a:p>
          <a:p>
            <a:r>
              <a:rPr lang="en-US" sz="1800" b="1" dirty="0">
                <a:latin typeface="Cambria" panose="02040503050406030204" pitchFamily="18" charset="0"/>
              </a:rPr>
              <a:t>Why</a:t>
            </a:r>
            <a:r>
              <a:rPr lang="en-US" sz="1800" dirty="0">
                <a:latin typeface="Cambria" panose="02040503050406030204" pitchFamily="18" charset="0"/>
              </a:rPr>
              <a:t>: Insights into high CPI and low ROAS will help in making data-driven decisions for future campaigns.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7300666-FE9F-2941-658E-73501731935E}"/>
              </a:ext>
            </a:extLst>
          </p:cNvPr>
          <p:cNvSpPr txBox="1"/>
          <p:nvPr/>
        </p:nvSpPr>
        <p:spPr>
          <a:xfrm>
            <a:off x="6629470" y="6603769"/>
            <a:ext cx="3810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</a:rPr>
              <a:t>Benefit</a:t>
            </a:r>
            <a:r>
              <a:rPr lang="en-US" sz="1800" dirty="0">
                <a:latin typeface="Cambria" panose="02040503050406030204" pitchFamily="18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</a:rPr>
              <a:t>Understand the financial impact of marketing activities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</a:rPr>
              <a:t>Manage budgets effectively.</a:t>
            </a:r>
          </a:p>
          <a:p>
            <a:endParaRPr lang="en-US" sz="1800" dirty="0">
              <a:latin typeface="Cambria" panose="02040503050406030204" pitchFamily="18" charset="0"/>
            </a:endParaRPr>
          </a:p>
          <a:p>
            <a:r>
              <a:rPr lang="en-US" sz="1800" b="1" dirty="0">
                <a:latin typeface="Cambria" panose="02040503050406030204" pitchFamily="18" charset="0"/>
              </a:rPr>
              <a:t>Why</a:t>
            </a:r>
            <a:r>
              <a:rPr lang="en-US" sz="1800" dirty="0">
                <a:latin typeface="Cambria" panose="02040503050406030204" pitchFamily="18" charset="0"/>
              </a:rPr>
              <a:t>: The detailed cost and revenue metrics are crucial for budget planning and financial forecasting.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6A8095B-DEBD-BB2C-DEED-094F2CD848FF}"/>
              </a:ext>
            </a:extLst>
          </p:cNvPr>
          <p:cNvSpPr txBox="1"/>
          <p:nvPr/>
        </p:nvSpPr>
        <p:spPr>
          <a:xfrm>
            <a:off x="13241757" y="2886812"/>
            <a:ext cx="43473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</a:rPr>
              <a:t>Benefit</a:t>
            </a:r>
            <a:r>
              <a:rPr lang="en-US" sz="1800" dirty="0">
                <a:latin typeface="Cambria" panose="02040503050406030204" pitchFamily="18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mbria" panose="02040503050406030204" pitchFamily="18" charset="0"/>
              </a:rPr>
              <a:t>Gain insights into user acquisition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</a:rPr>
              <a:t>R</a:t>
            </a:r>
            <a:r>
              <a:rPr lang="en-US" sz="1800" dirty="0">
                <a:latin typeface="Cambria" panose="02040503050406030204" pitchFamily="18" charset="0"/>
              </a:rPr>
              <a:t>evenue generation to enhance user experience and retention strategies.</a:t>
            </a:r>
          </a:p>
          <a:p>
            <a:endParaRPr lang="en-US" sz="1800" dirty="0">
              <a:latin typeface="Cambria" panose="02040503050406030204" pitchFamily="18" charset="0"/>
            </a:endParaRPr>
          </a:p>
          <a:p>
            <a:r>
              <a:rPr lang="en-US" sz="1800" b="1" dirty="0">
                <a:latin typeface="Cambria" panose="02040503050406030204" pitchFamily="18" charset="0"/>
              </a:rPr>
              <a:t>Why</a:t>
            </a:r>
            <a:r>
              <a:rPr lang="en-US" sz="1800" dirty="0">
                <a:latin typeface="Cambria" panose="02040503050406030204" pitchFamily="18" charset="0"/>
              </a:rPr>
              <a:t>: Knowledge of which campaigns bring in valuable users can inform product improvements and targeted features.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FE2A227-292E-BFF0-24A2-0FE1512C80B7}"/>
              </a:ext>
            </a:extLst>
          </p:cNvPr>
          <p:cNvSpPr txBox="1"/>
          <p:nvPr/>
        </p:nvSpPr>
        <p:spPr>
          <a:xfrm>
            <a:off x="381000" y="562799"/>
            <a:ext cx="68073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545454"/>
                </a:solidFill>
                <a:latin typeface="Cambria" panose="02040503050406030204" pitchFamily="18" charset="0"/>
              </a:rPr>
              <a:t>Teams Benefited from these findings:</a:t>
            </a:r>
          </a:p>
        </p:txBody>
      </p:sp>
    </p:spTree>
    <p:extLst>
      <p:ext uri="{BB962C8B-B14F-4D97-AF65-F5344CB8AC3E}">
        <p14:creationId xmlns:p14="http://schemas.microsoft.com/office/powerpoint/2010/main" val="3764377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5D9E3EF-E4CF-8A6F-4FBB-B6C14661EC37}"/>
              </a:ext>
            </a:extLst>
          </p:cNvPr>
          <p:cNvSpPr/>
          <p:nvPr/>
        </p:nvSpPr>
        <p:spPr>
          <a:xfrm>
            <a:off x="166567" y="190500"/>
            <a:ext cx="17954866" cy="9982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" panose="020405030504060302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FE2A227-292E-BFF0-24A2-0FE1512C80B7}"/>
              </a:ext>
            </a:extLst>
          </p:cNvPr>
          <p:cNvSpPr txBox="1"/>
          <p:nvPr/>
        </p:nvSpPr>
        <p:spPr>
          <a:xfrm>
            <a:off x="381001" y="562799"/>
            <a:ext cx="228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545454"/>
                </a:solidFill>
                <a:latin typeface="Cambria" panose="02040503050406030204" pitchFamily="18" charset="0"/>
              </a:rPr>
              <a:t>Conclusion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97E0ED-86E4-27AD-7D7F-B06851445160}"/>
              </a:ext>
            </a:extLst>
          </p:cNvPr>
          <p:cNvGrpSpPr/>
          <p:nvPr/>
        </p:nvGrpSpPr>
        <p:grpSpPr>
          <a:xfrm>
            <a:off x="1066800" y="1909531"/>
            <a:ext cx="16295567" cy="6467937"/>
            <a:chOff x="316033" y="1866900"/>
            <a:chExt cx="16295567" cy="6467937"/>
          </a:xfrm>
        </p:grpSpPr>
        <p:grpSp>
          <p:nvGrpSpPr>
            <p:cNvPr id="3" name="Graphic 13">
              <a:extLst>
                <a:ext uri="{FF2B5EF4-FFF2-40B4-BE49-F238E27FC236}">
                  <a16:creationId xmlns:a16="http://schemas.microsoft.com/office/drawing/2014/main" id="{825D1AC6-5B3C-D33D-E6A2-CFCAA37F2064}"/>
                </a:ext>
              </a:extLst>
            </p:cNvPr>
            <p:cNvGrpSpPr/>
            <p:nvPr/>
          </p:nvGrpSpPr>
          <p:grpSpPr>
            <a:xfrm>
              <a:off x="5943600" y="1866900"/>
              <a:ext cx="5066415" cy="5066415"/>
              <a:chOff x="3535142" y="1239579"/>
              <a:chExt cx="5066415" cy="5066415"/>
            </a:xfrm>
          </p:grpSpPr>
          <p:sp>
            <p:nvSpPr>
              <p:cNvPr id="4" name="Freeform 3">
                <a:extLst>
                  <a:ext uri="{FF2B5EF4-FFF2-40B4-BE49-F238E27FC236}">
                    <a16:creationId xmlns:a16="http://schemas.microsoft.com/office/drawing/2014/main" id="{E33ED6CC-8C39-D239-B110-88291C910995}"/>
                  </a:ext>
                </a:extLst>
              </p:cNvPr>
              <p:cNvSpPr/>
              <p:nvPr/>
            </p:nvSpPr>
            <p:spPr>
              <a:xfrm>
                <a:off x="4488935" y="1239579"/>
                <a:ext cx="1579859" cy="2532762"/>
              </a:xfrm>
              <a:custGeom>
                <a:avLst/>
                <a:gdLst>
                  <a:gd name="connsiteX0" fmla="*/ 789930 w 1579859"/>
                  <a:gd name="connsiteY0" fmla="*/ 2532763 h 2532762"/>
                  <a:gd name="connsiteX1" fmla="*/ 789930 w 1579859"/>
                  <a:gd name="connsiteY1" fmla="*/ 2532763 h 2532762"/>
                  <a:gd name="connsiteX2" fmla="*/ 0 w 1579859"/>
                  <a:gd name="connsiteY2" fmla="*/ 1742833 h 2532762"/>
                  <a:gd name="connsiteX3" fmla="*/ 0 w 1579859"/>
                  <a:gd name="connsiteY3" fmla="*/ 789930 h 2532762"/>
                  <a:gd name="connsiteX4" fmla="*/ 789930 w 1579859"/>
                  <a:gd name="connsiteY4" fmla="*/ 0 h 2532762"/>
                  <a:gd name="connsiteX5" fmla="*/ 789930 w 1579859"/>
                  <a:gd name="connsiteY5" fmla="*/ 0 h 2532762"/>
                  <a:gd name="connsiteX6" fmla="*/ 1579860 w 1579859"/>
                  <a:gd name="connsiteY6" fmla="*/ 789930 h 2532762"/>
                  <a:gd name="connsiteX7" fmla="*/ 1579860 w 1579859"/>
                  <a:gd name="connsiteY7" fmla="*/ 1743723 h 2532762"/>
                  <a:gd name="connsiteX8" fmla="*/ 789930 w 1579859"/>
                  <a:gd name="connsiteY8" fmla="*/ 2532763 h 253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9859" h="2532762">
                    <a:moveTo>
                      <a:pt x="789930" y="2532763"/>
                    </a:moveTo>
                    <a:lnTo>
                      <a:pt x="789930" y="2532763"/>
                    </a:lnTo>
                    <a:cubicBezTo>
                      <a:pt x="353554" y="2532763"/>
                      <a:pt x="0" y="2179209"/>
                      <a:pt x="0" y="1742833"/>
                    </a:cubicBezTo>
                    <a:lnTo>
                      <a:pt x="0" y="789930"/>
                    </a:lnTo>
                    <a:cubicBezTo>
                      <a:pt x="0" y="353554"/>
                      <a:pt x="353554" y="0"/>
                      <a:pt x="789930" y="0"/>
                    </a:cubicBezTo>
                    <a:lnTo>
                      <a:pt x="789930" y="0"/>
                    </a:lnTo>
                    <a:cubicBezTo>
                      <a:pt x="1226306" y="0"/>
                      <a:pt x="1579860" y="353554"/>
                      <a:pt x="1579860" y="789930"/>
                    </a:cubicBezTo>
                    <a:lnTo>
                      <a:pt x="1579860" y="1743723"/>
                    </a:lnTo>
                    <a:cubicBezTo>
                      <a:pt x="1578969" y="2179209"/>
                      <a:pt x="1225415" y="2532763"/>
                      <a:pt x="789930" y="253276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89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F4A90912-D3A8-3399-AD09-CF22AAF27172}"/>
                  </a:ext>
                </a:extLst>
              </p:cNvPr>
              <p:cNvSpPr/>
              <p:nvPr/>
            </p:nvSpPr>
            <p:spPr>
              <a:xfrm>
                <a:off x="6067904" y="2193372"/>
                <a:ext cx="2533653" cy="1579859"/>
              </a:xfrm>
              <a:custGeom>
                <a:avLst/>
                <a:gdLst>
                  <a:gd name="connsiteX0" fmla="*/ 0 w 2533653"/>
                  <a:gd name="connsiteY0" fmla="*/ 789930 h 1579859"/>
                  <a:gd name="connsiteX1" fmla="*/ 0 w 2533653"/>
                  <a:gd name="connsiteY1" fmla="*/ 789930 h 1579859"/>
                  <a:gd name="connsiteX2" fmla="*/ 789930 w 2533653"/>
                  <a:gd name="connsiteY2" fmla="*/ 0 h 1579859"/>
                  <a:gd name="connsiteX3" fmla="*/ 1743723 w 2533653"/>
                  <a:gd name="connsiteY3" fmla="*/ 0 h 1579859"/>
                  <a:gd name="connsiteX4" fmla="*/ 2533653 w 2533653"/>
                  <a:gd name="connsiteY4" fmla="*/ 789930 h 1579859"/>
                  <a:gd name="connsiteX5" fmla="*/ 2533653 w 2533653"/>
                  <a:gd name="connsiteY5" fmla="*/ 789930 h 1579859"/>
                  <a:gd name="connsiteX6" fmla="*/ 1743723 w 2533653"/>
                  <a:gd name="connsiteY6" fmla="*/ 1579860 h 1579859"/>
                  <a:gd name="connsiteX7" fmla="*/ 789930 w 2533653"/>
                  <a:gd name="connsiteY7" fmla="*/ 1579860 h 1579859"/>
                  <a:gd name="connsiteX8" fmla="*/ 0 w 2533653"/>
                  <a:gd name="connsiteY8" fmla="*/ 789930 h 157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33653" h="1579859">
                    <a:moveTo>
                      <a:pt x="0" y="789930"/>
                    </a:moveTo>
                    <a:lnTo>
                      <a:pt x="0" y="789930"/>
                    </a:lnTo>
                    <a:cubicBezTo>
                      <a:pt x="0" y="353554"/>
                      <a:pt x="353554" y="0"/>
                      <a:pt x="789930" y="0"/>
                    </a:cubicBezTo>
                    <a:lnTo>
                      <a:pt x="1743723" y="0"/>
                    </a:lnTo>
                    <a:cubicBezTo>
                      <a:pt x="2180100" y="0"/>
                      <a:pt x="2533653" y="353554"/>
                      <a:pt x="2533653" y="789930"/>
                    </a:cubicBezTo>
                    <a:lnTo>
                      <a:pt x="2533653" y="789930"/>
                    </a:lnTo>
                    <a:cubicBezTo>
                      <a:pt x="2533653" y="1226306"/>
                      <a:pt x="2180100" y="1579860"/>
                      <a:pt x="1743723" y="1579860"/>
                    </a:cubicBezTo>
                    <a:lnTo>
                      <a:pt x="789930" y="1579860"/>
                    </a:lnTo>
                    <a:cubicBezTo>
                      <a:pt x="354444" y="1578969"/>
                      <a:pt x="0" y="1225415"/>
                      <a:pt x="0" y="78993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89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182F2A2A-6B39-56ED-54BB-006A8D9DD41B}"/>
                  </a:ext>
                </a:extLst>
              </p:cNvPr>
              <p:cNvSpPr/>
              <p:nvPr/>
            </p:nvSpPr>
            <p:spPr>
              <a:xfrm>
                <a:off x="3535142" y="3772341"/>
                <a:ext cx="2533653" cy="1579859"/>
              </a:xfrm>
              <a:custGeom>
                <a:avLst/>
                <a:gdLst>
                  <a:gd name="connsiteX0" fmla="*/ 0 w 2533653"/>
                  <a:gd name="connsiteY0" fmla="*/ 789930 h 1579859"/>
                  <a:gd name="connsiteX1" fmla="*/ 0 w 2533653"/>
                  <a:gd name="connsiteY1" fmla="*/ 789930 h 1579859"/>
                  <a:gd name="connsiteX2" fmla="*/ 789930 w 2533653"/>
                  <a:gd name="connsiteY2" fmla="*/ 0 h 1579859"/>
                  <a:gd name="connsiteX3" fmla="*/ 1743723 w 2533653"/>
                  <a:gd name="connsiteY3" fmla="*/ 0 h 1579859"/>
                  <a:gd name="connsiteX4" fmla="*/ 2533653 w 2533653"/>
                  <a:gd name="connsiteY4" fmla="*/ 789930 h 1579859"/>
                  <a:gd name="connsiteX5" fmla="*/ 2533653 w 2533653"/>
                  <a:gd name="connsiteY5" fmla="*/ 789930 h 1579859"/>
                  <a:gd name="connsiteX6" fmla="*/ 1743723 w 2533653"/>
                  <a:gd name="connsiteY6" fmla="*/ 1579860 h 1579859"/>
                  <a:gd name="connsiteX7" fmla="*/ 789930 w 2533653"/>
                  <a:gd name="connsiteY7" fmla="*/ 1579860 h 1579859"/>
                  <a:gd name="connsiteX8" fmla="*/ 0 w 2533653"/>
                  <a:gd name="connsiteY8" fmla="*/ 789930 h 1579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33653" h="1579859">
                    <a:moveTo>
                      <a:pt x="0" y="789930"/>
                    </a:moveTo>
                    <a:lnTo>
                      <a:pt x="0" y="789930"/>
                    </a:lnTo>
                    <a:cubicBezTo>
                      <a:pt x="0" y="353554"/>
                      <a:pt x="353554" y="0"/>
                      <a:pt x="789930" y="0"/>
                    </a:cubicBezTo>
                    <a:lnTo>
                      <a:pt x="1743723" y="0"/>
                    </a:lnTo>
                    <a:cubicBezTo>
                      <a:pt x="2180099" y="0"/>
                      <a:pt x="2533653" y="353554"/>
                      <a:pt x="2533653" y="789930"/>
                    </a:cubicBezTo>
                    <a:lnTo>
                      <a:pt x="2533653" y="789930"/>
                    </a:lnTo>
                    <a:cubicBezTo>
                      <a:pt x="2533653" y="1226306"/>
                      <a:pt x="2180099" y="1579860"/>
                      <a:pt x="1743723" y="1579860"/>
                    </a:cubicBezTo>
                    <a:lnTo>
                      <a:pt x="789930" y="1579860"/>
                    </a:lnTo>
                    <a:cubicBezTo>
                      <a:pt x="353554" y="1579860"/>
                      <a:pt x="0" y="1226306"/>
                      <a:pt x="0" y="78993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89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Cambria" panose="02040503050406030204" pitchFamily="18" charset="0"/>
                </a:endParaRPr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FFA3249C-242F-A5C5-194C-7B52664951CD}"/>
                  </a:ext>
                </a:extLst>
              </p:cNvPr>
              <p:cNvSpPr/>
              <p:nvPr/>
            </p:nvSpPr>
            <p:spPr>
              <a:xfrm>
                <a:off x="6067904" y="3772341"/>
                <a:ext cx="1579859" cy="2533653"/>
              </a:xfrm>
              <a:custGeom>
                <a:avLst/>
                <a:gdLst>
                  <a:gd name="connsiteX0" fmla="*/ 789930 w 1579859"/>
                  <a:gd name="connsiteY0" fmla="*/ 0 h 2533653"/>
                  <a:gd name="connsiteX1" fmla="*/ 789930 w 1579859"/>
                  <a:gd name="connsiteY1" fmla="*/ 0 h 2533653"/>
                  <a:gd name="connsiteX2" fmla="*/ 1579860 w 1579859"/>
                  <a:gd name="connsiteY2" fmla="*/ 789930 h 2533653"/>
                  <a:gd name="connsiteX3" fmla="*/ 1579860 w 1579859"/>
                  <a:gd name="connsiteY3" fmla="*/ 1743723 h 2533653"/>
                  <a:gd name="connsiteX4" fmla="*/ 789930 w 1579859"/>
                  <a:gd name="connsiteY4" fmla="*/ 2533653 h 2533653"/>
                  <a:gd name="connsiteX5" fmla="*/ 789930 w 1579859"/>
                  <a:gd name="connsiteY5" fmla="*/ 2533653 h 2533653"/>
                  <a:gd name="connsiteX6" fmla="*/ 0 w 1579859"/>
                  <a:gd name="connsiteY6" fmla="*/ 1743723 h 2533653"/>
                  <a:gd name="connsiteX7" fmla="*/ 0 w 1579859"/>
                  <a:gd name="connsiteY7" fmla="*/ 789930 h 2533653"/>
                  <a:gd name="connsiteX8" fmla="*/ 789930 w 1579859"/>
                  <a:gd name="connsiteY8" fmla="*/ 0 h 253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9859" h="2533653">
                    <a:moveTo>
                      <a:pt x="789930" y="0"/>
                    </a:moveTo>
                    <a:lnTo>
                      <a:pt x="789930" y="0"/>
                    </a:lnTo>
                    <a:cubicBezTo>
                      <a:pt x="1226306" y="0"/>
                      <a:pt x="1579860" y="353554"/>
                      <a:pt x="1579860" y="789930"/>
                    </a:cubicBezTo>
                    <a:lnTo>
                      <a:pt x="1579860" y="1743723"/>
                    </a:lnTo>
                    <a:cubicBezTo>
                      <a:pt x="1579860" y="2180100"/>
                      <a:pt x="1226306" y="2533653"/>
                      <a:pt x="789930" y="2533653"/>
                    </a:cubicBezTo>
                    <a:lnTo>
                      <a:pt x="789930" y="2533653"/>
                    </a:lnTo>
                    <a:cubicBezTo>
                      <a:pt x="353554" y="2533653"/>
                      <a:pt x="0" y="2180100"/>
                      <a:pt x="0" y="1743723"/>
                    </a:cubicBezTo>
                    <a:lnTo>
                      <a:pt x="0" y="789930"/>
                    </a:lnTo>
                    <a:cubicBezTo>
                      <a:pt x="0" y="354444"/>
                      <a:pt x="354444" y="0"/>
                      <a:pt x="7899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89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6198492-0FF1-021F-516F-A33239B868A2}"/>
                </a:ext>
              </a:extLst>
            </p:cNvPr>
            <p:cNvSpPr/>
            <p:nvPr/>
          </p:nvSpPr>
          <p:spPr>
            <a:xfrm>
              <a:off x="11333488" y="2954029"/>
              <a:ext cx="2071787" cy="3429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b="1" dirty="0">
                  <a:solidFill>
                    <a:schemeClr val="accent3"/>
                  </a:solidFill>
                  <a:latin typeface="Cambria" panose="02040503050406030204" pitchFamily="18" charset="0"/>
                  <a:cs typeface="Segoe UI" panose="020B0502040204020203" pitchFamily="34" charset="0"/>
                </a:rPr>
                <a:t>Recommendations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467E09-197F-88E4-FA99-4BC993CD75E5}"/>
                </a:ext>
              </a:extLst>
            </p:cNvPr>
            <p:cNvSpPr/>
            <p:nvPr/>
          </p:nvSpPr>
          <p:spPr>
            <a:xfrm>
              <a:off x="11379318" y="3364320"/>
              <a:ext cx="3828760" cy="8255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Cambria" panose="02040503050406030204" pitchFamily="18" charset="0"/>
                  <a:cs typeface="Segoe UI" panose="020B0502040204020203" pitchFamily="34" charset="0"/>
                </a:rPr>
                <a:t>Optimize Ad Spend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tx1"/>
                  </a:solidFill>
                  <a:latin typeface="Cambria" panose="02040503050406030204" pitchFamily="18" charset="0"/>
                </a:rPr>
                <a:t>Enhance Campaign Strategies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1600" dirty="0">
                  <a:solidFill>
                    <a:schemeClr val="tx1"/>
                  </a:solidFill>
                  <a:latin typeface="Cambria" panose="02040503050406030204" pitchFamily="18" charset="0"/>
                </a:rPr>
                <a:t>Continuous Monitoring and Adjustment</a:t>
              </a:r>
              <a:endParaRPr lang="en-US" sz="1600" dirty="0">
                <a:solidFill>
                  <a:schemeClr val="tx1"/>
                </a:solidFill>
                <a:latin typeface="Cambria" panose="02040503050406030204" pitchFamily="18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E418E4-2B13-635E-D02E-74ED6214BA9A}"/>
                </a:ext>
              </a:extLst>
            </p:cNvPr>
            <p:cNvSpPr/>
            <p:nvPr/>
          </p:nvSpPr>
          <p:spPr>
            <a:xfrm>
              <a:off x="10392583" y="5060700"/>
              <a:ext cx="2196400" cy="3429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b="1" dirty="0">
                  <a:solidFill>
                    <a:schemeClr val="accent2"/>
                  </a:solidFill>
                  <a:latin typeface="Cambria" panose="02040503050406030204" pitchFamily="18" charset="0"/>
                  <a:cs typeface="Segoe UI" panose="020B0502040204020203" pitchFamily="34" charset="0"/>
                </a:rPr>
                <a:t>Final Thoughts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53D3E4-6B91-1DDD-C217-370A4066B240}"/>
                </a:ext>
              </a:extLst>
            </p:cNvPr>
            <p:cNvSpPr/>
            <p:nvPr/>
          </p:nvSpPr>
          <p:spPr>
            <a:xfrm>
              <a:off x="10438414" y="5470990"/>
              <a:ext cx="6173186" cy="1806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IN" sz="1600" dirty="0">
                  <a:solidFill>
                    <a:schemeClr val="tx1"/>
                  </a:solidFill>
                  <a:latin typeface="Cambria" panose="02040503050406030204" pitchFamily="18" charset="0"/>
                </a:rPr>
                <a:t>By focusing on optimizing ad spend, enhancing campaign strategies, and continuously monitoring performance, Just Play can achieve more efficient marketing operations and drive higher revenue growth. </a:t>
              </a:r>
              <a:br>
                <a:rPr lang="en-IN" sz="1600" dirty="0">
                  <a:solidFill>
                    <a:schemeClr val="tx1"/>
                  </a:solidFill>
                  <a:latin typeface="Cambria" panose="02040503050406030204" pitchFamily="18" charset="0"/>
                </a:rPr>
              </a:br>
              <a:br>
                <a:rPr lang="en-IN" sz="1600" dirty="0">
                  <a:solidFill>
                    <a:schemeClr val="tx1"/>
                  </a:solidFill>
                  <a:latin typeface="Cambria" panose="02040503050406030204" pitchFamily="18" charset="0"/>
                </a:rPr>
              </a:br>
              <a:r>
                <a:rPr lang="en-IN" sz="1600" dirty="0">
                  <a:solidFill>
                    <a:schemeClr val="tx1"/>
                  </a:solidFill>
                  <a:latin typeface="Cambria" panose="02040503050406030204" pitchFamily="18" charset="0"/>
                </a:rPr>
                <a:t>This data-driven approach will enable better allocation of resources and more informed decision-making, ultimately leading to improved business outcomes.</a:t>
              </a:r>
            </a:p>
            <a:p>
              <a:endParaRPr lang="en-IN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114EAF-2C6A-0301-881E-E7158374A326}"/>
                </a:ext>
              </a:extLst>
            </p:cNvPr>
            <p:cNvSpPr/>
            <p:nvPr/>
          </p:nvSpPr>
          <p:spPr>
            <a:xfrm>
              <a:off x="3549232" y="4583444"/>
              <a:ext cx="2025956" cy="3429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b="1" dirty="0">
                  <a:solidFill>
                    <a:schemeClr val="accent4"/>
                  </a:solidFill>
                  <a:latin typeface="Cambria" panose="02040503050406030204" pitchFamily="18" charset="0"/>
                  <a:cs typeface="Segoe UI" panose="020B0502040204020203" pitchFamily="34" charset="0"/>
                </a:rPr>
                <a:t>Key Insights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C9AF15-471D-F1DC-374C-8224B48F9C3E}"/>
                </a:ext>
              </a:extLst>
            </p:cNvPr>
            <p:cNvSpPr/>
            <p:nvPr/>
          </p:nvSpPr>
          <p:spPr>
            <a:xfrm>
              <a:off x="411150" y="4993734"/>
              <a:ext cx="5164037" cy="33411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r>
                <a:rPr lang="en-IN" sz="16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Channel Performance</a:t>
              </a:r>
              <a:r>
                <a:rPr lang="en-IN" sz="1600" dirty="0">
                  <a:solidFill>
                    <a:schemeClr val="tx1"/>
                  </a:solidFill>
                  <a:latin typeface="Cambria" panose="02040503050406030204" pitchFamily="18" charset="0"/>
                </a:rPr>
                <a:t>: Channel 4 and Channel 10 emerged as the top performers in terms of revenue generation. These channels should be prioritized for future investments.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IN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  <a:p>
              <a:r>
                <a:rPr lang="en-IN" sz="16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Ad Spend Efficiency</a:t>
              </a:r>
              <a:r>
                <a:rPr lang="en-IN" sz="1600" dirty="0">
                  <a:solidFill>
                    <a:schemeClr val="tx1"/>
                  </a:solidFill>
                  <a:latin typeface="Cambria" panose="02040503050406030204" pitchFamily="18" charset="0"/>
                </a:rPr>
                <a:t>: Channel 1 has the highest ad spend but does not deliver proportional revenue. This indicates inefficiencies that need addressing.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IN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  <a:p>
              <a:r>
                <a:rPr lang="en-IN" sz="1600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Cost-Effective Growth</a:t>
              </a:r>
              <a:r>
                <a:rPr lang="en-IN" sz="1600" dirty="0">
                  <a:solidFill>
                    <a:schemeClr val="tx1"/>
                  </a:solidFill>
                  <a:latin typeface="Cambria" panose="02040503050406030204" pitchFamily="18" charset="0"/>
                </a:rPr>
                <a:t>: Channels like Channel 10 demonstrate high revenue with minimal ad spend, suggesting effective organic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5814D4-A7F1-75F6-B4F0-9F06E0B90077}"/>
                </a:ext>
              </a:extLst>
            </p:cNvPr>
            <p:cNvSpPr/>
            <p:nvPr/>
          </p:nvSpPr>
          <p:spPr>
            <a:xfrm>
              <a:off x="4190999" y="1952163"/>
              <a:ext cx="2351597" cy="3429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b="1" dirty="0">
                  <a:solidFill>
                    <a:schemeClr val="accent1"/>
                  </a:solidFill>
                  <a:latin typeface="Cambria" panose="02040503050406030204" pitchFamily="18" charset="0"/>
                  <a:cs typeface="Segoe UI" panose="020B0502040204020203" pitchFamily="34" charset="0"/>
                </a:rPr>
                <a:t>Performance Metric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070FCA8-0E3F-C92F-35CB-886E99FE890E}"/>
                </a:ext>
              </a:extLst>
            </p:cNvPr>
            <p:cNvSpPr/>
            <p:nvPr/>
          </p:nvSpPr>
          <p:spPr>
            <a:xfrm>
              <a:off x="316033" y="2389207"/>
              <a:ext cx="6466396" cy="14725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marL="742950" lvl="1" indent="-285750">
                <a:buFont typeface="+mj-lt"/>
                <a:buAutoNum type="arabicPeriod"/>
              </a:pPr>
              <a:r>
                <a:rPr lang="en-IN" sz="1600" dirty="0">
                  <a:solidFill>
                    <a:schemeClr val="tx1"/>
                  </a:solidFill>
                  <a:latin typeface="Cambria" panose="02040503050406030204" pitchFamily="18" charset="0"/>
                </a:rPr>
                <a:t>The average daily revenue is relatively low, indicating potential areas for revenue optimization.</a:t>
              </a:r>
            </a:p>
            <a:p>
              <a:pPr marL="742950" lvl="1" indent="-285750">
                <a:buFont typeface="+mj-lt"/>
                <a:buAutoNum type="arabicPeriod"/>
              </a:pPr>
              <a:r>
                <a:rPr lang="en-IN" sz="1600" dirty="0">
                  <a:solidFill>
                    <a:schemeClr val="tx1"/>
                  </a:solidFill>
                  <a:latin typeface="Cambria" panose="02040503050406030204" pitchFamily="18" charset="0"/>
                </a:rPr>
                <a:t>There is a significant variance in ad spend across different channels, with some channels showing high spend but low returns.</a:t>
              </a:r>
            </a:p>
            <a:p>
              <a:pPr marL="742950" lvl="1" indent="-285750">
                <a:buFont typeface="+mj-lt"/>
                <a:buAutoNum type="arabicPeriod"/>
              </a:pPr>
              <a:r>
                <a:rPr lang="en-IN" sz="1600" dirty="0">
                  <a:solidFill>
                    <a:schemeClr val="tx1"/>
                  </a:solidFill>
                  <a:latin typeface="Cambria" panose="02040503050406030204" pitchFamily="18" charset="0"/>
                </a:rPr>
                <a:t>Install numbers also vary greatly, pointing towards inconsistent campaign effectiveness.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CB08A3C-F437-0913-A1E0-EA25C596AFD4}"/>
                </a:ext>
              </a:extLst>
            </p:cNvPr>
            <p:cNvSpPr/>
            <p:nvPr/>
          </p:nvSpPr>
          <p:spPr>
            <a:xfrm>
              <a:off x="7345366" y="2061600"/>
              <a:ext cx="657534" cy="8018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  <a:latin typeface="Cambria" panose="02040503050406030204" pitchFamily="18" charset="0"/>
                  <a:cs typeface="Segoe UI" panose="020B0502040204020203" pitchFamily="34" charset="0"/>
                </a:rPr>
                <a:t>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5D49ED9-BAF5-2FAA-A6D0-B7B87D86DFFD}"/>
                </a:ext>
              </a:extLst>
            </p:cNvPr>
            <p:cNvSpPr/>
            <p:nvPr/>
          </p:nvSpPr>
          <p:spPr>
            <a:xfrm>
              <a:off x="10004441" y="3156765"/>
              <a:ext cx="787998" cy="8442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7200" b="1" dirty="0">
                  <a:solidFill>
                    <a:schemeClr val="bg1"/>
                  </a:solidFill>
                  <a:latin typeface="Cambria" panose="02040503050406030204" pitchFamily="18" charset="0"/>
                  <a:cs typeface="Segoe UI" panose="020B0502040204020203" pitchFamily="34" charset="0"/>
                </a:rPr>
                <a:t>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0D0977-CE10-573F-828E-F30287F2A18D}"/>
                </a:ext>
              </a:extLst>
            </p:cNvPr>
            <p:cNvSpPr/>
            <p:nvPr/>
          </p:nvSpPr>
          <p:spPr>
            <a:xfrm>
              <a:off x="6175569" y="4801182"/>
              <a:ext cx="875178" cy="8018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  <a:latin typeface="Cambria" panose="02040503050406030204" pitchFamily="18" charset="0"/>
                  <a:cs typeface="Segoe UI" panose="020B0502040204020203" pitchFamily="34" charset="0"/>
                </a:rPr>
                <a:t>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F78727-372C-2BD7-C829-8BF86B4B2B71}"/>
                </a:ext>
              </a:extLst>
            </p:cNvPr>
            <p:cNvSpPr/>
            <p:nvPr/>
          </p:nvSpPr>
          <p:spPr>
            <a:xfrm>
              <a:off x="8849755" y="5806381"/>
              <a:ext cx="875178" cy="8018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600" b="1" dirty="0">
                  <a:solidFill>
                    <a:schemeClr val="bg1"/>
                  </a:solidFill>
                  <a:latin typeface="Cambria" panose="02040503050406030204" pitchFamily="18" charset="0"/>
                  <a:cs typeface="Segoe UI" panose="020B0502040204020203" pitchFamily="34" charset="0"/>
                </a:rPr>
                <a:t>F</a:t>
              </a:r>
            </a:p>
          </p:txBody>
        </p:sp>
        <p:pic>
          <p:nvPicPr>
            <p:cNvPr id="21" name="Graphic 20" descr="Handshake with solid fill">
              <a:extLst>
                <a:ext uri="{FF2B5EF4-FFF2-40B4-BE49-F238E27FC236}">
                  <a16:creationId xmlns:a16="http://schemas.microsoft.com/office/drawing/2014/main" id="{9E64CD01-B198-A73B-53BB-667B6AF1D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71976" y="3254438"/>
              <a:ext cx="707791" cy="707791"/>
            </a:xfrm>
            <a:prstGeom prst="rect">
              <a:avLst/>
            </a:prstGeom>
          </p:spPr>
        </p:pic>
        <p:pic>
          <p:nvPicPr>
            <p:cNvPr id="26" name="Graphic 25" descr="Lightbulb">
              <a:extLst>
                <a:ext uri="{FF2B5EF4-FFF2-40B4-BE49-F238E27FC236}">
                  <a16:creationId xmlns:a16="http://schemas.microsoft.com/office/drawing/2014/main" id="{1FE5FD2E-8E83-760D-8248-748D2900B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20117" y="4692666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Key">
              <a:extLst>
                <a:ext uri="{FF2B5EF4-FFF2-40B4-BE49-F238E27FC236}">
                  <a16:creationId xmlns:a16="http://schemas.microsoft.com/office/drawing/2014/main" id="{4CF45BCB-5919-3D9A-C8C1-F0DC0E807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84934" y="479207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Dancing">
              <a:extLst>
                <a:ext uri="{FF2B5EF4-FFF2-40B4-BE49-F238E27FC236}">
                  <a16:creationId xmlns:a16="http://schemas.microsoft.com/office/drawing/2014/main" id="{66BDABCE-4E75-653F-D2FC-7CADE82A6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45365" y="3156765"/>
              <a:ext cx="657535" cy="657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45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erson sitting on a bench by water&#10;&#10;Description automatically generated">
            <a:extLst>
              <a:ext uri="{FF2B5EF4-FFF2-40B4-BE49-F238E27FC236}">
                <a16:creationId xmlns:a16="http://schemas.microsoft.com/office/drawing/2014/main" id="{F1C3827C-0814-1642-30A6-728E9B23D6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4" t="26083" r="4893"/>
          <a:stretch/>
        </p:blipFill>
        <p:spPr>
          <a:xfrm>
            <a:off x="527541" y="2705107"/>
            <a:ext cx="6458075" cy="6910538"/>
          </a:xfrm>
          <a:prstGeom prst="flowChartConnector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Box 6"/>
          <p:cNvSpPr txBox="1"/>
          <p:nvPr/>
        </p:nvSpPr>
        <p:spPr>
          <a:xfrm>
            <a:off x="6469275" y="2070215"/>
            <a:ext cx="4522394" cy="1100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3600" u="sng" dirty="0">
                <a:solidFill>
                  <a:srgbClr val="545454"/>
                </a:solidFill>
                <a:latin typeface="Roca One Bold"/>
              </a:rPr>
              <a:t>ABOUT ME</a:t>
            </a:r>
          </a:p>
        </p:txBody>
      </p:sp>
      <p:sp>
        <p:nvSpPr>
          <p:cNvPr id="7" name="AutoShape 7"/>
          <p:cNvSpPr/>
          <p:nvPr/>
        </p:nvSpPr>
        <p:spPr>
          <a:xfrm>
            <a:off x="1028700" y="1009650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028700" y="1651907"/>
            <a:ext cx="16230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0800000">
            <a:off x="13796255" y="7305955"/>
            <a:ext cx="6150483" cy="5274039"/>
          </a:xfrm>
          <a:custGeom>
            <a:avLst/>
            <a:gdLst/>
            <a:ahLst/>
            <a:cxnLst/>
            <a:rect l="l" t="t" r="r" b="b"/>
            <a:pathLst>
              <a:path w="6150483" h="5274039">
                <a:moveTo>
                  <a:pt x="0" y="0"/>
                </a:moveTo>
                <a:lnTo>
                  <a:pt x="6150483" y="0"/>
                </a:lnTo>
                <a:lnTo>
                  <a:pt x="6150483" y="5274040"/>
                </a:lnTo>
                <a:lnTo>
                  <a:pt x="0" y="5274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932285" y="6931463"/>
            <a:ext cx="4263929" cy="4653675"/>
          </a:xfrm>
          <a:custGeom>
            <a:avLst/>
            <a:gdLst/>
            <a:ahLst/>
            <a:cxnLst/>
            <a:rect l="l" t="t" r="r" b="b"/>
            <a:pathLst>
              <a:path w="4263929" h="4653675">
                <a:moveTo>
                  <a:pt x="0" y="0"/>
                </a:moveTo>
                <a:lnTo>
                  <a:pt x="4263929" y="0"/>
                </a:lnTo>
                <a:lnTo>
                  <a:pt x="4263929" y="4653674"/>
                </a:lnTo>
                <a:lnTo>
                  <a:pt x="0" y="4653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5BDC36C8-F203-F6E8-418F-465033AECE15}"/>
              </a:ext>
            </a:extLst>
          </p:cNvPr>
          <p:cNvSpPr/>
          <p:nvPr/>
        </p:nvSpPr>
        <p:spPr>
          <a:xfrm>
            <a:off x="7813568" y="6230001"/>
            <a:ext cx="813521" cy="701462"/>
          </a:xfrm>
          <a:custGeom>
            <a:avLst/>
            <a:gdLst/>
            <a:ahLst/>
            <a:cxnLst/>
            <a:rect l="l" t="t" r="r" b="b"/>
            <a:pathLst>
              <a:path w="3882904" h="4114800">
                <a:moveTo>
                  <a:pt x="0" y="0"/>
                </a:moveTo>
                <a:lnTo>
                  <a:pt x="3882904" y="0"/>
                </a:lnTo>
                <a:lnTo>
                  <a:pt x="3882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1D98E402-5860-6991-AEC1-DCD0655CC4C5}"/>
              </a:ext>
            </a:extLst>
          </p:cNvPr>
          <p:cNvSpPr/>
          <p:nvPr/>
        </p:nvSpPr>
        <p:spPr>
          <a:xfrm>
            <a:off x="7813568" y="7453396"/>
            <a:ext cx="916904" cy="523220"/>
          </a:xfrm>
          <a:custGeom>
            <a:avLst/>
            <a:gdLst/>
            <a:ahLst/>
            <a:cxnLst/>
            <a:rect l="l" t="t" r="r" b="b"/>
            <a:pathLst>
              <a:path w="5108668" h="4114800">
                <a:moveTo>
                  <a:pt x="0" y="0"/>
                </a:moveTo>
                <a:lnTo>
                  <a:pt x="5108668" y="0"/>
                </a:lnTo>
                <a:lnTo>
                  <a:pt x="51086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9" name="Graphic 18" descr="Male profile with solid fill">
            <a:extLst>
              <a:ext uri="{FF2B5EF4-FFF2-40B4-BE49-F238E27FC236}">
                <a16:creationId xmlns:a16="http://schemas.microsoft.com/office/drawing/2014/main" id="{91ABA562-7033-79C2-2B0C-0331184970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63129" y="5171408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CABFEC7-7C04-87D7-D6D9-6EA94B7AA44F}"/>
              </a:ext>
            </a:extLst>
          </p:cNvPr>
          <p:cNvSpPr txBox="1"/>
          <p:nvPr/>
        </p:nvSpPr>
        <p:spPr>
          <a:xfrm>
            <a:off x="9064975" y="6246912"/>
            <a:ext cx="341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Raj Pravin Rajendran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DB9793-B95C-0CF5-4D61-FBC67E68A469}"/>
              </a:ext>
            </a:extLst>
          </p:cNvPr>
          <p:cNvSpPr txBox="1"/>
          <p:nvPr/>
        </p:nvSpPr>
        <p:spPr>
          <a:xfrm>
            <a:off x="9414876" y="5352832"/>
            <a:ext cx="152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Portfolio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1F713-6EF8-B707-2A21-D492AECBC216}"/>
              </a:ext>
            </a:extLst>
          </p:cNvPr>
          <p:cNvSpPr txBox="1"/>
          <p:nvPr/>
        </p:nvSpPr>
        <p:spPr>
          <a:xfrm>
            <a:off x="9601658" y="7389407"/>
            <a:ext cx="1346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Hub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CF9FB9-02A5-48DC-9CDB-5DE73F1DAA6D}"/>
              </a:ext>
            </a:extLst>
          </p:cNvPr>
          <p:cNvSpPr txBox="1"/>
          <p:nvPr/>
        </p:nvSpPr>
        <p:spPr>
          <a:xfrm>
            <a:off x="7441419" y="3311004"/>
            <a:ext cx="7257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Business Intelligence Analyst at Liberty Global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D4A0E92-0718-DDB3-8176-B90DD98B53C6}"/>
              </a:ext>
            </a:extLst>
          </p:cNvPr>
          <p:cNvSpPr txBox="1"/>
          <p:nvPr/>
        </p:nvSpPr>
        <p:spPr>
          <a:xfrm>
            <a:off x="166567" y="283340"/>
            <a:ext cx="50588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>
                <a:solidFill>
                  <a:schemeClr val="bg1"/>
                </a:solidFill>
                <a:latin typeface="Cambria" panose="02040503050406030204" pitchFamily="18" charset="0"/>
              </a:rPr>
              <a:t>Exp</a:t>
            </a:r>
            <a:r>
              <a:rPr lang="en-US" sz="2800" b="1" u="sng" dirty="0" err="1">
                <a:solidFill>
                  <a:srgbClr val="545454"/>
                </a:solidFill>
                <a:latin typeface="Cambria" panose="02040503050406030204" pitchFamily="18" charset="0"/>
              </a:rPr>
              <a:t>Exploratory</a:t>
            </a:r>
            <a:r>
              <a:rPr lang="en-US" sz="2800" b="1" u="sng" dirty="0">
                <a:solidFill>
                  <a:srgbClr val="545454"/>
                </a:solidFill>
                <a:latin typeface="Cambria" panose="02040503050406030204" pitchFamily="18" charset="0"/>
              </a:rPr>
              <a:t> Data Analysis</a:t>
            </a:r>
          </a:p>
          <a:p>
            <a:r>
              <a:rPr lang="en-US" sz="2800" b="1" u="sng" dirty="0" err="1">
                <a:solidFill>
                  <a:schemeClr val="bg1"/>
                </a:solidFill>
                <a:latin typeface="Cambria" panose="02040503050406030204" pitchFamily="18" charset="0"/>
              </a:rPr>
              <a:t>loratory</a:t>
            </a:r>
            <a:r>
              <a:rPr lang="en-US" sz="2800" b="1" u="sng" dirty="0">
                <a:solidFill>
                  <a:schemeClr val="bg1"/>
                </a:solidFill>
                <a:latin typeface="Cambria" panose="02040503050406030204" pitchFamily="18" charset="0"/>
              </a:rPr>
              <a:t> Data Analysis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D9E3EF-E4CF-8A6F-4FBB-B6C14661EC37}"/>
              </a:ext>
            </a:extLst>
          </p:cNvPr>
          <p:cNvSpPr/>
          <p:nvPr/>
        </p:nvSpPr>
        <p:spPr>
          <a:xfrm>
            <a:off x="166567" y="190500"/>
            <a:ext cx="17954866" cy="9982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grpSp>
        <p:nvGrpSpPr>
          <p:cNvPr id="1102" name="Group 1101">
            <a:extLst>
              <a:ext uri="{FF2B5EF4-FFF2-40B4-BE49-F238E27FC236}">
                <a16:creationId xmlns:a16="http://schemas.microsoft.com/office/drawing/2014/main" id="{E83820C6-4C05-11DF-C923-AD91F14FA158}"/>
              </a:ext>
            </a:extLst>
          </p:cNvPr>
          <p:cNvGrpSpPr/>
          <p:nvPr/>
        </p:nvGrpSpPr>
        <p:grpSpPr>
          <a:xfrm>
            <a:off x="495668" y="1599422"/>
            <a:ext cx="16964447" cy="6786599"/>
            <a:chOff x="495668" y="1599422"/>
            <a:chExt cx="16964447" cy="6786599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0D598FD-2DD5-1D35-6513-22D876D67F0A}"/>
                </a:ext>
              </a:extLst>
            </p:cNvPr>
            <p:cNvGrpSpPr/>
            <p:nvPr/>
          </p:nvGrpSpPr>
          <p:grpSpPr>
            <a:xfrm>
              <a:off x="495668" y="3206891"/>
              <a:ext cx="4184014" cy="4184014"/>
              <a:chOff x="1104424" y="1757680"/>
              <a:chExt cx="4184014" cy="4184014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A5E7481-31F2-751A-B430-C201B89412DF}"/>
                  </a:ext>
                </a:extLst>
              </p:cNvPr>
              <p:cNvGrpSpPr/>
              <p:nvPr/>
            </p:nvGrpSpPr>
            <p:grpSpPr>
              <a:xfrm>
                <a:off x="1414463" y="2066925"/>
                <a:ext cx="3563937" cy="3565525"/>
                <a:chOff x="1414463" y="2066925"/>
                <a:chExt cx="3563937" cy="3565525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95A8BF63-CF69-9237-6977-4457B9A1DC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14463" y="2066925"/>
                  <a:ext cx="3563937" cy="3565525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127000" dist="292100" dir="2700000" algn="tl" rotWithShape="0">
                    <a:prstClr val="black">
                      <a:alpha val="13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b="1">
                    <a:solidFill>
                      <a:schemeClr val="bg1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55" name="Freeform 54">
                  <a:extLst>
                    <a:ext uri="{FF2B5EF4-FFF2-40B4-BE49-F238E27FC236}">
                      <a16:creationId xmlns:a16="http://schemas.microsoft.com/office/drawing/2014/main" id="{9CF58AAE-3893-DDDC-2D9B-6C11F88F9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5025" y="2890838"/>
                  <a:ext cx="1300162" cy="2314575"/>
                </a:xfrm>
                <a:custGeom>
                  <a:avLst/>
                  <a:gdLst>
                    <a:gd name="T0" fmla="*/ 0 w 232"/>
                    <a:gd name="T1" fmla="*/ 171 h 413"/>
                    <a:gd name="T2" fmla="*/ 73 w 232"/>
                    <a:gd name="T3" fmla="*/ 413 h 413"/>
                    <a:gd name="T4" fmla="*/ 232 w 232"/>
                    <a:gd name="T5" fmla="*/ 171 h 413"/>
                    <a:gd name="T6" fmla="*/ 168 w 232"/>
                    <a:gd name="T7" fmla="*/ 0 h 413"/>
                    <a:gd name="T8" fmla="*/ 0 w 232"/>
                    <a:gd name="T9" fmla="*/ 171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2" h="413">
                      <a:moveTo>
                        <a:pt x="0" y="171"/>
                      </a:moveTo>
                      <a:cubicBezTo>
                        <a:pt x="44" y="245"/>
                        <a:pt x="69" y="328"/>
                        <a:pt x="73" y="413"/>
                      </a:cubicBezTo>
                      <a:cubicBezTo>
                        <a:pt x="166" y="373"/>
                        <a:pt x="232" y="280"/>
                        <a:pt x="232" y="171"/>
                      </a:cubicBezTo>
                      <a:cubicBezTo>
                        <a:pt x="232" y="106"/>
                        <a:pt x="208" y="46"/>
                        <a:pt x="168" y="0"/>
                      </a:cubicBezTo>
                      <a:cubicBezTo>
                        <a:pt x="99" y="41"/>
                        <a:pt x="41" y="99"/>
                        <a:pt x="0" y="17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b="1">
                    <a:solidFill>
                      <a:schemeClr val="bg1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580CA4C5-CAFF-0842-931C-8C1D17BB70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5463" y="2368550"/>
                  <a:ext cx="2286000" cy="1335088"/>
                </a:xfrm>
                <a:custGeom>
                  <a:avLst/>
                  <a:gdLst>
                    <a:gd name="T0" fmla="*/ 233 w 408"/>
                    <a:gd name="T1" fmla="*/ 237 h 238"/>
                    <a:gd name="T2" fmla="*/ 408 w 408"/>
                    <a:gd name="T3" fmla="*/ 53 h 238"/>
                    <a:gd name="T4" fmla="*/ 250 w 408"/>
                    <a:gd name="T5" fmla="*/ 0 h 238"/>
                    <a:gd name="T6" fmla="*/ 0 w 408"/>
                    <a:gd name="T7" fmla="*/ 180 h 238"/>
                    <a:gd name="T8" fmla="*/ 233 w 408"/>
                    <a:gd name="T9" fmla="*/ 237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8" h="238">
                      <a:moveTo>
                        <a:pt x="233" y="237"/>
                      </a:moveTo>
                      <a:cubicBezTo>
                        <a:pt x="276" y="161"/>
                        <a:pt x="336" y="99"/>
                        <a:pt x="408" y="53"/>
                      </a:cubicBezTo>
                      <a:cubicBezTo>
                        <a:pt x="364" y="20"/>
                        <a:pt x="309" y="0"/>
                        <a:pt x="250" y="0"/>
                      </a:cubicBezTo>
                      <a:cubicBezTo>
                        <a:pt x="134" y="0"/>
                        <a:pt x="35" y="75"/>
                        <a:pt x="0" y="180"/>
                      </a:cubicBezTo>
                      <a:cubicBezTo>
                        <a:pt x="71" y="218"/>
                        <a:pt x="151" y="238"/>
                        <a:pt x="233" y="23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b="1">
                    <a:solidFill>
                      <a:schemeClr val="bg1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57" name="Freeform 56">
                  <a:extLst>
                    <a:ext uri="{FF2B5EF4-FFF2-40B4-BE49-F238E27FC236}">
                      <a16:creationId xmlns:a16="http://schemas.microsoft.com/office/drawing/2014/main" id="{AB75535C-2B8D-B461-8A59-BDF4A1E17E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7675" y="3692525"/>
                  <a:ext cx="1758950" cy="1636713"/>
                </a:xfrm>
                <a:custGeom>
                  <a:avLst/>
                  <a:gdLst>
                    <a:gd name="T0" fmla="*/ 239 w 314"/>
                    <a:gd name="T1" fmla="*/ 57 h 292"/>
                    <a:gd name="T2" fmla="*/ 1 w 314"/>
                    <a:gd name="T3" fmla="*/ 0 h 292"/>
                    <a:gd name="T4" fmla="*/ 0 w 314"/>
                    <a:gd name="T5" fmla="*/ 28 h 292"/>
                    <a:gd name="T6" fmla="*/ 264 w 314"/>
                    <a:gd name="T7" fmla="*/ 292 h 292"/>
                    <a:gd name="T8" fmla="*/ 314 w 314"/>
                    <a:gd name="T9" fmla="*/ 287 h 292"/>
                    <a:gd name="T10" fmla="*/ 248 w 314"/>
                    <a:gd name="T11" fmla="*/ 57 h 292"/>
                    <a:gd name="T12" fmla="*/ 239 w 314"/>
                    <a:gd name="T13" fmla="*/ 57 h 2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4" h="292">
                      <a:moveTo>
                        <a:pt x="239" y="57"/>
                      </a:moveTo>
                      <a:cubicBezTo>
                        <a:pt x="155" y="57"/>
                        <a:pt x="74" y="37"/>
                        <a:pt x="1" y="0"/>
                      </a:cubicBezTo>
                      <a:cubicBezTo>
                        <a:pt x="0" y="10"/>
                        <a:pt x="0" y="19"/>
                        <a:pt x="0" y="28"/>
                      </a:cubicBezTo>
                      <a:cubicBezTo>
                        <a:pt x="0" y="174"/>
                        <a:pt x="118" y="292"/>
                        <a:pt x="264" y="292"/>
                      </a:cubicBezTo>
                      <a:cubicBezTo>
                        <a:pt x="281" y="292"/>
                        <a:pt x="297" y="291"/>
                        <a:pt x="314" y="287"/>
                      </a:cubicBezTo>
                      <a:cubicBezTo>
                        <a:pt x="312" y="207"/>
                        <a:pt x="290" y="128"/>
                        <a:pt x="248" y="57"/>
                      </a:cubicBezTo>
                      <a:cubicBezTo>
                        <a:pt x="245" y="57"/>
                        <a:pt x="242" y="57"/>
                        <a:pt x="239" y="57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b="1" dirty="0">
                    <a:solidFill>
                      <a:schemeClr val="bg1"/>
                    </a:solidFill>
                    <a:latin typeface="Cambria" panose="02040503050406030204" pitchFamily="18" charset="0"/>
                  </a:endParaRPr>
                </a:p>
              </p:txBody>
            </p:sp>
          </p:grp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6EF3AB13-BE5F-89DA-5844-89CC11DB343B}"/>
                  </a:ext>
                </a:extLst>
              </p:cNvPr>
              <p:cNvSpPr/>
              <p:nvPr/>
            </p:nvSpPr>
            <p:spPr>
              <a:xfrm>
                <a:off x="1104424" y="1757680"/>
                <a:ext cx="4184014" cy="4184014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b="1" dirty="0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0626362-D728-42D3-F096-3D9236F0D084}"/>
                </a:ext>
              </a:extLst>
            </p:cNvPr>
            <p:cNvSpPr/>
            <p:nvPr/>
          </p:nvSpPr>
          <p:spPr>
            <a:xfrm>
              <a:off x="5093951" y="2469012"/>
              <a:ext cx="4130865" cy="17954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215900" dist="1778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4DC8199-59FF-1442-F9F6-A1614AD21F4A}"/>
                </a:ext>
              </a:extLst>
            </p:cNvPr>
            <p:cNvSpPr/>
            <p:nvPr/>
          </p:nvSpPr>
          <p:spPr>
            <a:xfrm>
              <a:off x="5093952" y="4577089"/>
              <a:ext cx="4130864" cy="171434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215900" dist="1778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3774BBE-DB5A-BA0F-D72B-CF1712BB8189}"/>
                </a:ext>
              </a:extLst>
            </p:cNvPr>
            <p:cNvCxnSpPr>
              <a:cxnSpLocks/>
              <a:endCxn id="53" idx="0"/>
            </p:cNvCxnSpPr>
            <p:nvPr/>
          </p:nvCxnSpPr>
          <p:spPr>
            <a:xfrm flipH="1">
              <a:off x="2587675" y="3206891"/>
              <a:ext cx="2496641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ED6E9A0-A68D-0047-18D0-2BD2F4A0D5A5}"/>
                </a:ext>
              </a:extLst>
            </p:cNvPr>
            <p:cNvCxnSpPr>
              <a:cxnSpLocks/>
              <a:endCxn id="53" idx="4"/>
            </p:cNvCxnSpPr>
            <p:nvPr/>
          </p:nvCxnSpPr>
          <p:spPr>
            <a:xfrm flipH="1">
              <a:off x="2587675" y="7390905"/>
              <a:ext cx="3279725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997DBB8-6072-F49E-0852-86E4A560A1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9682" y="5497336"/>
              <a:ext cx="41426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A807F786-DE71-AEE0-3347-D44F0E385A74}"/>
                </a:ext>
              </a:extLst>
            </p:cNvPr>
            <p:cNvSpPr txBox="1"/>
            <p:nvPr/>
          </p:nvSpPr>
          <p:spPr>
            <a:xfrm>
              <a:off x="1418581" y="4406269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01</a:t>
              </a:r>
              <a:endParaRPr lang="en-IN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F3B1700A-AF43-FFB8-B9C1-BD444E8FF7B9}"/>
                </a:ext>
              </a:extLst>
            </p:cNvPr>
            <p:cNvSpPr txBox="1"/>
            <p:nvPr/>
          </p:nvSpPr>
          <p:spPr>
            <a:xfrm>
              <a:off x="3319099" y="4585563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02</a:t>
              </a:r>
              <a:endParaRPr lang="en-IN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2E780734-56A1-A88B-C9B7-4CA005AD54D0}"/>
                </a:ext>
              </a:extLst>
            </p:cNvPr>
            <p:cNvSpPr txBox="1"/>
            <p:nvPr/>
          </p:nvSpPr>
          <p:spPr>
            <a:xfrm>
              <a:off x="2161431" y="6192959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03</a:t>
              </a:r>
              <a:endParaRPr lang="en-IN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ABEF773B-E0D4-A9E2-50EE-DC309CA6B978}"/>
                </a:ext>
              </a:extLst>
            </p:cNvPr>
            <p:cNvSpPr/>
            <p:nvPr/>
          </p:nvSpPr>
          <p:spPr>
            <a:xfrm>
              <a:off x="6258511" y="2773048"/>
              <a:ext cx="2966305" cy="107721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Contains details of revenue events such as user IDs, timestamps, country codes, platforms, revenue amounts, and ad network information.</a:t>
              </a: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BC4FF5AB-AFF3-F908-FF22-03AB1455BD93}"/>
                </a:ext>
              </a:extLst>
            </p:cNvPr>
            <p:cNvSpPr txBox="1"/>
            <p:nvPr/>
          </p:nvSpPr>
          <p:spPr>
            <a:xfrm>
              <a:off x="1988394" y="4263153"/>
              <a:ext cx="1368152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Revenue</a:t>
              </a:r>
              <a:endParaRPr lang="en-IN" sz="1400" b="1" dirty="0">
                <a:solidFill>
                  <a:schemeClr val="bg1"/>
                </a:solidFill>
                <a:latin typeface="Cambria" panose="02040503050406030204" pitchFamily="18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A3E059AF-3FFF-83BF-B70D-10B0BAB9A984}"/>
                </a:ext>
              </a:extLst>
            </p:cNvPr>
            <p:cNvSpPr txBox="1"/>
            <p:nvPr/>
          </p:nvSpPr>
          <p:spPr>
            <a:xfrm>
              <a:off x="3232601" y="5497336"/>
              <a:ext cx="957776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Installs</a:t>
              </a:r>
              <a:endParaRPr lang="en-IN" sz="1400" b="1" dirty="0">
                <a:solidFill>
                  <a:schemeClr val="bg1"/>
                </a:solidFill>
                <a:latin typeface="Cambria" panose="02040503050406030204" pitchFamily="18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8E5B6AF1-1596-2BE3-D0B5-FF12121AE310}"/>
                </a:ext>
              </a:extLst>
            </p:cNvPr>
            <p:cNvSpPr txBox="1"/>
            <p:nvPr/>
          </p:nvSpPr>
          <p:spPr>
            <a:xfrm>
              <a:off x="1399414" y="5718850"/>
              <a:ext cx="1211836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Ad Spend</a:t>
              </a:r>
              <a:endParaRPr lang="en-IN" sz="1400" b="1" dirty="0">
                <a:solidFill>
                  <a:schemeClr val="bg1"/>
                </a:solidFill>
                <a:latin typeface="Cambria" panose="02040503050406030204" pitchFamily="18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9D868114-0101-2889-8446-14781527B48E}"/>
                </a:ext>
              </a:extLst>
            </p:cNvPr>
            <p:cNvGrpSpPr/>
            <p:nvPr/>
          </p:nvGrpSpPr>
          <p:grpSpPr>
            <a:xfrm>
              <a:off x="5438407" y="5189167"/>
              <a:ext cx="506194" cy="458102"/>
              <a:chOff x="5110163" y="7618413"/>
              <a:chExt cx="2289175" cy="2071688"/>
            </a:xfrm>
            <a:solidFill>
              <a:schemeClr val="bg1"/>
            </a:solidFill>
          </p:grpSpPr>
          <p:sp>
            <p:nvSpPr>
              <p:cNvPr id="1034" name="Freeform 12">
                <a:extLst>
                  <a:ext uri="{FF2B5EF4-FFF2-40B4-BE49-F238E27FC236}">
                    <a16:creationId xmlns:a16="http://schemas.microsoft.com/office/drawing/2014/main" id="{2012F9F2-0CFB-700E-0A4A-7BD9FD5078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0163" y="7618413"/>
                <a:ext cx="2289175" cy="2071688"/>
              </a:xfrm>
              <a:custGeom>
                <a:avLst/>
                <a:gdLst>
                  <a:gd name="T0" fmla="*/ 2129 w 2381"/>
                  <a:gd name="T1" fmla="*/ 0 h 2153"/>
                  <a:gd name="T2" fmla="*/ 252 w 2381"/>
                  <a:gd name="T3" fmla="*/ 0 h 2153"/>
                  <a:gd name="T4" fmla="*/ 0 w 2381"/>
                  <a:gd name="T5" fmla="*/ 252 h 2153"/>
                  <a:gd name="T6" fmla="*/ 0 w 2381"/>
                  <a:gd name="T7" fmla="*/ 1283 h 2153"/>
                  <a:gd name="T8" fmla="*/ 0 w 2381"/>
                  <a:gd name="T9" fmla="*/ 1443 h 2153"/>
                  <a:gd name="T10" fmla="*/ 252 w 2381"/>
                  <a:gd name="T11" fmla="*/ 1695 h 2153"/>
                  <a:gd name="T12" fmla="*/ 860 w 2381"/>
                  <a:gd name="T13" fmla="*/ 1695 h 2153"/>
                  <a:gd name="T14" fmla="*/ 787 w 2381"/>
                  <a:gd name="T15" fmla="*/ 2061 h 2153"/>
                  <a:gd name="T16" fmla="*/ 550 w 2381"/>
                  <a:gd name="T17" fmla="*/ 2061 h 2153"/>
                  <a:gd name="T18" fmla="*/ 504 w 2381"/>
                  <a:gd name="T19" fmla="*/ 2107 h 2153"/>
                  <a:gd name="T20" fmla="*/ 550 w 2381"/>
                  <a:gd name="T21" fmla="*/ 2153 h 2153"/>
                  <a:gd name="T22" fmla="*/ 1832 w 2381"/>
                  <a:gd name="T23" fmla="*/ 2153 h 2153"/>
                  <a:gd name="T24" fmla="*/ 1878 w 2381"/>
                  <a:gd name="T25" fmla="*/ 2107 h 2153"/>
                  <a:gd name="T26" fmla="*/ 1832 w 2381"/>
                  <a:gd name="T27" fmla="*/ 2061 h 2153"/>
                  <a:gd name="T28" fmla="*/ 1595 w 2381"/>
                  <a:gd name="T29" fmla="*/ 2061 h 2153"/>
                  <a:gd name="T30" fmla="*/ 1521 w 2381"/>
                  <a:gd name="T31" fmla="*/ 1695 h 2153"/>
                  <a:gd name="T32" fmla="*/ 2129 w 2381"/>
                  <a:gd name="T33" fmla="*/ 1695 h 2153"/>
                  <a:gd name="T34" fmla="*/ 2381 w 2381"/>
                  <a:gd name="T35" fmla="*/ 1443 h 2153"/>
                  <a:gd name="T36" fmla="*/ 2381 w 2381"/>
                  <a:gd name="T37" fmla="*/ 1283 h 2153"/>
                  <a:gd name="T38" fmla="*/ 2381 w 2381"/>
                  <a:gd name="T39" fmla="*/ 252 h 2153"/>
                  <a:gd name="T40" fmla="*/ 2129 w 2381"/>
                  <a:gd name="T41" fmla="*/ 0 h 2153"/>
                  <a:gd name="T42" fmla="*/ 880 w 2381"/>
                  <a:gd name="T43" fmla="*/ 2061 h 2153"/>
                  <a:gd name="T44" fmla="*/ 954 w 2381"/>
                  <a:gd name="T45" fmla="*/ 1695 h 2153"/>
                  <a:gd name="T46" fmla="*/ 1428 w 2381"/>
                  <a:gd name="T47" fmla="*/ 1695 h 2153"/>
                  <a:gd name="T48" fmla="*/ 1501 w 2381"/>
                  <a:gd name="T49" fmla="*/ 2061 h 2153"/>
                  <a:gd name="T50" fmla="*/ 880 w 2381"/>
                  <a:gd name="T51" fmla="*/ 2061 h 2153"/>
                  <a:gd name="T52" fmla="*/ 2290 w 2381"/>
                  <a:gd name="T53" fmla="*/ 1443 h 2153"/>
                  <a:gd name="T54" fmla="*/ 2129 w 2381"/>
                  <a:gd name="T55" fmla="*/ 1603 h 2153"/>
                  <a:gd name="T56" fmla="*/ 252 w 2381"/>
                  <a:gd name="T57" fmla="*/ 1603 h 2153"/>
                  <a:gd name="T58" fmla="*/ 92 w 2381"/>
                  <a:gd name="T59" fmla="*/ 1443 h 2153"/>
                  <a:gd name="T60" fmla="*/ 92 w 2381"/>
                  <a:gd name="T61" fmla="*/ 1328 h 2153"/>
                  <a:gd name="T62" fmla="*/ 2290 w 2381"/>
                  <a:gd name="T63" fmla="*/ 1328 h 2153"/>
                  <a:gd name="T64" fmla="*/ 2290 w 2381"/>
                  <a:gd name="T65" fmla="*/ 1443 h 2153"/>
                  <a:gd name="T66" fmla="*/ 2290 w 2381"/>
                  <a:gd name="T67" fmla="*/ 1237 h 2153"/>
                  <a:gd name="T68" fmla="*/ 92 w 2381"/>
                  <a:gd name="T69" fmla="*/ 1237 h 2153"/>
                  <a:gd name="T70" fmla="*/ 92 w 2381"/>
                  <a:gd name="T71" fmla="*/ 1145 h 2153"/>
                  <a:gd name="T72" fmla="*/ 367 w 2381"/>
                  <a:gd name="T73" fmla="*/ 1145 h 2153"/>
                  <a:gd name="T74" fmla="*/ 412 w 2381"/>
                  <a:gd name="T75" fmla="*/ 1099 h 2153"/>
                  <a:gd name="T76" fmla="*/ 367 w 2381"/>
                  <a:gd name="T77" fmla="*/ 1054 h 2153"/>
                  <a:gd name="T78" fmla="*/ 92 w 2381"/>
                  <a:gd name="T79" fmla="*/ 1054 h 2153"/>
                  <a:gd name="T80" fmla="*/ 92 w 2381"/>
                  <a:gd name="T81" fmla="*/ 252 h 2153"/>
                  <a:gd name="T82" fmla="*/ 252 w 2381"/>
                  <a:gd name="T83" fmla="*/ 92 h 2153"/>
                  <a:gd name="T84" fmla="*/ 2129 w 2381"/>
                  <a:gd name="T85" fmla="*/ 92 h 2153"/>
                  <a:gd name="T86" fmla="*/ 2290 w 2381"/>
                  <a:gd name="T87" fmla="*/ 252 h 2153"/>
                  <a:gd name="T88" fmla="*/ 2290 w 2381"/>
                  <a:gd name="T89" fmla="*/ 1237 h 2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81" h="2153">
                    <a:moveTo>
                      <a:pt x="2129" y="0"/>
                    </a:moveTo>
                    <a:cubicBezTo>
                      <a:pt x="252" y="0"/>
                      <a:pt x="252" y="0"/>
                      <a:pt x="252" y="0"/>
                    </a:cubicBezTo>
                    <a:cubicBezTo>
                      <a:pt x="113" y="0"/>
                      <a:pt x="0" y="113"/>
                      <a:pt x="0" y="252"/>
                    </a:cubicBezTo>
                    <a:cubicBezTo>
                      <a:pt x="0" y="1283"/>
                      <a:pt x="0" y="1283"/>
                      <a:pt x="0" y="1283"/>
                    </a:cubicBezTo>
                    <a:cubicBezTo>
                      <a:pt x="0" y="1443"/>
                      <a:pt x="0" y="1443"/>
                      <a:pt x="0" y="1443"/>
                    </a:cubicBezTo>
                    <a:cubicBezTo>
                      <a:pt x="0" y="1582"/>
                      <a:pt x="113" y="1695"/>
                      <a:pt x="252" y="1695"/>
                    </a:cubicBezTo>
                    <a:cubicBezTo>
                      <a:pt x="860" y="1695"/>
                      <a:pt x="860" y="1695"/>
                      <a:pt x="860" y="1695"/>
                    </a:cubicBezTo>
                    <a:cubicBezTo>
                      <a:pt x="787" y="2061"/>
                      <a:pt x="787" y="2061"/>
                      <a:pt x="787" y="2061"/>
                    </a:cubicBezTo>
                    <a:cubicBezTo>
                      <a:pt x="550" y="2061"/>
                      <a:pt x="550" y="2061"/>
                      <a:pt x="550" y="2061"/>
                    </a:cubicBezTo>
                    <a:cubicBezTo>
                      <a:pt x="524" y="2061"/>
                      <a:pt x="504" y="2082"/>
                      <a:pt x="504" y="2107"/>
                    </a:cubicBezTo>
                    <a:cubicBezTo>
                      <a:pt x="504" y="2132"/>
                      <a:pt x="524" y="2153"/>
                      <a:pt x="550" y="2153"/>
                    </a:cubicBezTo>
                    <a:cubicBezTo>
                      <a:pt x="1832" y="2153"/>
                      <a:pt x="1832" y="2153"/>
                      <a:pt x="1832" y="2153"/>
                    </a:cubicBezTo>
                    <a:cubicBezTo>
                      <a:pt x="1857" y="2153"/>
                      <a:pt x="1878" y="2132"/>
                      <a:pt x="1878" y="2107"/>
                    </a:cubicBezTo>
                    <a:cubicBezTo>
                      <a:pt x="1878" y="2082"/>
                      <a:pt x="1857" y="2061"/>
                      <a:pt x="1832" y="2061"/>
                    </a:cubicBezTo>
                    <a:cubicBezTo>
                      <a:pt x="1595" y="2061"/>
                      <a:pt x="1595" y="2061"/>
                      <a:pt x="1595" y="2061"/>
                    </a:cubicBezTo>
                    <a:cubicBezTo>
                      <a:pt x="1521" y="1695"/>
                      <a:pt x="1521" y="1695"/>
                      <a:pt x="1521" y="1695"/>
                    </a:cubicBezTo>
                    <a:cubicBezTo>
                      <a:pt x="2129" y="1695"/>
                      <a:pt x="2129" y="1695"/>
                      <a:pt x="2129" y="1695"/>
                    </a:cubicBezTo>
                    <a:cubicBezTo>
                      <a:pt x="2268" y="1695"/>
                      <a:pt x="2381" y="1582"/>
                      <a:pt x="2381" y="1443"/>
                    </a:cubicBezTo>
                    <a:cubicBezTo>
                      <a:pt x="2381" y="1283"/>
                      <a:pt x="2381" y="1283"/>
                      <a:pt x="2381" y="1283"/>
                    </a:cubicBezTo>
                    <a:cubicBezTo>
                      <a:pt x="2381" y="252"/>
                      <a:pt x="2381" y="252"/>
                      <a:pt x="2381" y="252"/>
                    </a:cubicBezTo>
                    <a:cubicBezTo>
                      <a:pt x="2381" y="113"/>
                      <a:pt x="2268" y="0"/>
                      <a:pt x="2129" y="0"/>
                    </a:cubicBezTo>
                    <a:close/>
                    <a:moveTo>
                      <a:pt x="880" y="2061"/>
                    </a:moveTo>
                    <a:cubicBezTo>
                      <a:pt x="954" y="1695"/>
                      <a:pt x="954" y="1695"/>
                      <a:pt x="954" y="1695"/>
                    </a:cubicBezTo>
                    <a:cubicBezTo>
                      <a:pt x="1428" y="1695"/>
                      <a:pt x="1428" y="1695"/>
                      <a:pt x="1428" y="1695"/>
                    </a:cubicBezTo>
                    <a:cubicBezTo>
                      <a:pt x="1501" y="2061"/>
                      <a:pt x="1501" y="2061"/>
                      <a:pt x="1501" y="2061"/>
                    </a:cubicBezTo>
                    <a:cubicBezTo>
                      <a:pt x="880" y="2061"/>
                      <a:pt x="880" y="2061"/>
                      <a:pt x="880" y="2061"/>
                    </a:cubicBezTo>
                    <a:close/>
                    <a:moveTo>
                      <a:pt x="2290" y="1443"/>
                    </a:moveTo>
                    <a:cubicBezTo>
                      <a:pt x="2290" y="1531"/>
                      <a:pt x="2218" y="1603"/>
                      <a:pt x="2129" y="1603"/>
                    </a:cubicBezTo>
                    <a:cubicBezTo>
                      <a:pt x="252" y="1603"/>
                      <a:pt x="252" y="1603"/>
                      <a:pt x="252" y="1603"/>
                    </a:cubicBezTo>
                    <a:cubicBezTo>
                      <a:pt x="164" y="1603"/>
                      <a:pt x="92" y="1531"/>
                      <a:pt x="92" y="1443"/>
                    </a:cubicBezTo>
                    <a:cubicBezTo>
                      <a:pt x="92" y="1328"/>
                      <a:pt x="92" y="1328"/>
                      <a:pt x="92" y="1328"/>
                    </a:cubicBezTo>
                    <a:cubicBezTo>
                      <a:pt x="2290" y="1328"/>
                      <a:pt x="2290" y="1328"/>
                      <a:pt x="2290" y="1328"/>
                    </a:cubicBezTo>
                    <a:cubicBezTo>
                      <a:pt x="2290" y="1443"/>
                      <a:pt x="2290" y="1443"/>
                      <a:pt x="2290" y="1443"/>
                    </a:cubicBezTo>
                    <a:close/>
                    <a:moveTo>
                      <a:pt x="2290" y="1237"/>
                    </a:moveTo>
                    <a:cubicBezTo>
                      <a:pt x="92" y="1237"/>
                      <a:pt x="92" y="1237"/>
                      <a:pt x="92" y="1237"/>
                    </a:cubicBezTo>
                    <a:cubicBezTo>
                      <a:pt x="92" y="1145"/>
                      <a:pt x="92" y="1145"/>
                      <a:pt x="92" y="1145"/>
                    </a:cubicBezTo>
                    <a:cubicBezTo>
                      <a:pt x="367" y="1145"/>
                      <a:pt x="367" y="1145"/>
                      <a:pt x="367" y="1145"/>
                    </a:cubicBezTo>
                    <a:cubicBezTo>
                      <a:pt x="392" y="1145"/>
                      <a:pt x="412" y="1125"/>
                      <a:pt x="412" y="1099"/>
                    </a:cubicBezTo>
                    <a:cubicBezTo>
                      <a:pt x="412" y="1074"/>
                      <a:pt x="392" y="1054"/>
                      <a:pt x="367" y="1054"/>
                    </a:cubicBezTo>
                    <a:cubicBezTo>
                      <a:pt x="92" y="1054"/>
                      <a:pt x="92" y="1054"/>
                      <a:pt x="92" y="1054"/>
                    </a:cubicBezTo>
                    <a:cubicBezTo>
                      <a:pt x="92" y="252"/>
                      <a:pt x="92" y="252"/>
                      <a:pt x="92" y="252"/>
                    </a:cubicBezTo>
                    <a:cubicBezTo>
                      <a:pt x="92" y="164"/>
                      <a:pt x="164" y="92"/>
                      <a:pt x="252" y="92"/>
                    </a:cubicBezTo>
                    <a:cubicBezTo>
                      <a:pt x="2129" y="92"/>
                      <a:pt x="2129" y="92"/>
                      <a:pt x="2129" y="92"/>
                    </a:cubicBezTo>
                    <a:cubicBezTo>
                      <a:pt x="2218" y="92"/>
                      <a:pt x="2290" y="164"/>
                      <a:pt x="2290" y="252"/>
                    </a:cubicBezTo>
                    <a:cubicBezTo>
                      <a:pt x="2290" y="1237"/>
                      <a:pt x="2290" y="1237"/>
                      <a:pt x="2290" y="12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="1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035" name="Oval 13">
                <a:extLst>
                  <a:ext uri="{FF2B5EF4-FFF2-40B4-BE49-F238E27FC236}">
                    <a16:creationId xmlns:a16="http://schemas.microsoft.com/office/drawing/2014/main" id="{0D1A20A2-5E14-4ADB-9F2D-BB60F90B2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7438" y="8940800"/>
                <a:ext cx="174625" cy="17621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="1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036" name="Freeform 14">
                <a:extLst>
                  <a:ext uri="{FF2B5EF4-FFF2-40B4-BE49-F238E27FC236}">
                    <a16:creationId xmlns:a16="http://schemas.microsoft.com/office/drawing/2014/main" id="{CBCF2128-9D63-7D31-3985-5DDEB2B08A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8225" y="8120063"/>
                <a:ext cx="514350" cy="511175"/>
              </a:xfrm>
              <a:custGeom>
                <a:avLst/>
                <a:gdLst>
                  <a:gd name="T0" fmla="*/ 518 w 536"/>
                  <a:gd name="T1" fmla="*/ 355 h 531"/>
                  <a:gd name="T2" fmla="*/ 421 w 536"/>
                  <a:gd name="T3" fmla="*/ 258 h 531"/>
                  <a:gd name="T4" fmla="*/ 501 w 536"/>
                  <a:gd name="T5" fmla="*/ 177 h 531"/>
                  <a:gd name="T6" fmla="*/ 513 w 536"/>
                  <a:gd name="T7" fmla="*/ 132 h 531"/>
                  <a:gd name="T8" fmla="*/ 479 w 536"/>
                  <a:gd name="T9" fmla="*/ 100 h 531"/>
                  <a:gd name="T10" fmla="*/ 58 w 536"/>
                  <a:gd name="T11" fmla="*/ 3 h 531"/>
                  <a:gd name="T12" fmla="*/ 16 w 536"/>
                  <a:gd name="T13" fmla="*/ 15 h 531"/>
                  <a:gd name="T14" fmla="*/ 4 w 536"/>
                  <a:gd name="T15" fmla="*/ 58 h 531"/>
                  <a:gd name="T16" fmla="*/ 101 w 536"/>
                  <a:gd name="T17" fmla="*/ 479 h 531"/>
                  <a:gd name="T18" fmla="*/ 133 w 536"/>
                  <a:gd name="T19" fmla="*/ 513 h 531"/>
                  <a:gd name="T20" fmla="*/ 178 w 536"/>
                  <a:gd name="T21" fmla="*/ 501 h 531"/>
                  <a:gd name="T22" fmla="*/ 259 w 536"/>
                  <a:gd name="T23" fmla="*/ 420 h 531"/>
                  <a:gd name="T24" fmla="*/ 356 w 536"/>
                  <a:gd name="T25" fmla="*/ 517 h 531"/>
                  <a:gd name="T26" fmla="*/ 388 w 536"/>
                  <a:gd name="T27" fmla="*/ 531 h 531"/>
                  <a:gd name="T28" fmla="*/ 421 w 536"/>
                  <a:gd name="T29" fmla="*/ 517 h 531"/>
                  <a:gd name="T30" fmla="*/ 518 w 536"/>
                  <a:gd name="T31" fmla="*/ 420 h 531"/>
                  <a:gd name="T32" fmla="*/ 518 w 536"/>
                  <a:gd name="T33" fmla="*/ 355 h 531"/>
                  <a:gd name="T34" fmla="*/ 388 w 536"/>
                  <a:gd name="T35" fmla="*/ 420 h 531"/>
                  <a:gd name="T36" fmla="*/ 291 w 536"/>
                  <a:gd name="T37" fmla="*/ 323 h 531"/>
                  <a:gd name="T38" fmla="*/ 259 w 536"/>
                  <a:gd name="T39" fmla="*/ 310 h 531"/>
                  <a:gd name="T40" fmla="*/ 226 w 536"/>
                  <a:gd name="T41" fmla="*/ 323 h 531"/>
                  <a:gd name="T42" fmla="*/ 171 w 536"/>
                  <a:gd name="T43" fmla="*/ 378 h 531"/>
                  <a:gd name="T44" fmla="*/ 109 w 536"/>
                  <a:gd name="T45" fmla="*/ 109 h 531"/>
                  <a:gd name="T46" fmla="*/ 378 w 536"/>
                  <a:gd name="T47" fmla="*/ 171 h 531"/>
                  <a:gd name="T48" fmla="*/ 323 w 536"/>
                  <a:gd name="T49" fmla="*/ 226 h 531"/>
                  <a:gd name="T50" fmla="*/ 323 w 536"/>
                  <a:gd name="T51" fmla="*/ 291 h 531"/>
                  <a:gd name="T52" fmla="*/ 421 w 536"/>
                  <a:gd name="T53" fmla="*/ 388 h 531"/>
                  <a:gd name="T54" fmla="*/ 388 w 536"/>
                  <a:gd name="T55" fmla="*/ 42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36" h="531">
                    <a:moveTo>
                      <a:pt x="518" y="355"/>
                    </a:moveTo>
                    <a:cubicBezTo>
                      <a:pt x="421" y="258"/>
                      <a:pt x="421" y="258"/>
                      <a:pt x="421" y="258"/>
                    </a:cubicBezTo>
                    <a:cubicBezTo>
                      <a:pt x="501" y="177"/>
                      <a:pt x="501" y="177"/>
                      <a:pt x="501" y="177"/>
                    </a:cubicBezTo>
                    <a:cubicBezTo>
                      <a:pt x="513" y="166"/>
                      <a:pt x="518" y="148"/>
                      <a:pt x="513" y="132"/>
                    </a:cubicBezTo>
                    <a:cubicBezTo>
                      <a:pt x="509" y="116"/>
                      <a:pt x="496" y="104"/>
                      <a:pt x="479" y="100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43" y="0"/>
                      <a:pt x="27" y="4"/>
                      <a:pt x="16" y="15"/>
                    </a:cubicBezTo>
                    <a:cubicBezTo>
                      <a:pt x="5" y="27"/>
                      <a:pt x="0" y="43"/>
                      <a:pt x="4" y="58"/>
                    </a:cubicBezTo>
                    <a:cubicBezTo>
                      <a:pt x="101" y="479"/>
                      <a:pt x="101" y="479"/>
                      <a:pt x="101" y="479"/>
                    </a:cubicBezTo>
                    <a:cubicBezTo>
                      <a:pt x="104" y="495"/>
                      <a:pt x="117" y="508"/>
                      <a:pt x="133" y="513"/>
                    </a:cubicBezTo>
                    <a:cubicBezTo>
                      <a:pt x="149" y="517"/>
                      <a:pt x="166" y="513"/>
                      <a:pt x="178" y="501"/>
                    </a:cubicBezTo>
                    <a:cubicBezTo>
                      <a:pt x="259" y="420"/>
                      <a:pt x="259" y="420"/>
                      <a:pt x="259" y="420"/>
                    </a:cubicBezTo>
                    <a:cubicBezTo>
                      <a:pt x="356" y="517"/>
                      <a:pt x="356" y="517"/>
                      <a:pt x="356" y="517"/>
                    </a:cubicBezTo>
                    <a:cubicBezTo>
                      <a:pt x="365" y="526"/>
                      <a:pt x="376" y="531"/>
                      <a:pt x="388" y="531"/>
                    </a:cubicBezTo>
                    <a:cubicBezTo>
                      <a:pt x="400" y="531"/>
                      <a:pt x="412" y="526"/>
                      <a:pt x="421" y="517"/>
                    </a:cubicBezTo>
                    <a:cubicBezTo>
                      <a:pt x="518" y="420"/>
                      <a:pt x="518" y="420"/>
                      <a:pt x="518" y="420"/>
                    </a:cubicBezTo>
                    <a:cubicBezTo>
                      <a:pt x="536" y="402"/>
                      <a:pt x="536" y="373"/>
                      <a:pt x="518" y="355"/>
                    </a:cubicBezTo>
                    <a:close/>
                    <a:moveTo>
                      <a:pt x="388" y="420"/>
                    </a:moveTo>
                    <a:cubicBezTo>
                      <a:pt x="291" y="323"/>
                      <a:pt x="291" y="323"/>
                      <a:pt x="291" y="323"/>
                    </a:cubicBezTo>
                    <a:cubicBezTo>
                      <a:pt x="282" y="314"/>
                      <a:pt x="270" y="310"/>
                      <a:pt x="259" y="310"/>
                    </a:cubicBezTo>
                    <a:cubicBezTo>
                      <a:pt x="247" y="310"/>
                      <a:pt x="235" y="314"/>
                      <a:pt x="226" y="323"/>
                    </a:cubicBezTo>
                    <a:cubicBezTo>
                      <a:pt x="171" y="378"/>
                      <a:pt x="171" y="378"/>
                      <a:pt x="171" y="378"/>
                    </a:cubicBezTo>
                    <a:cubicBezTo>
                      <a:pt x="109" y="109"/>
                      <a:pt x="109" y="109"/>
                      <a:pt x="109" y="109"/>
                    </a:cubicBezTo>
                    <a:cubicBezTo>
                      <a:pt x="378" y="171"/>
                      <a:pt x="378" y="171"/>
                      <a:pt x="378" y="171"/>
                    </a:cubicBezTo>
                    <a:cubicBezTo>
                      <a:pt x="323" y="226"/>
                      <a:pt x="323" y="226"/>
                      <a:pt x="323" y="226"/>
                    </a:cubicBezTo>
                    <a:cubicBezTo>
                      <a:pt x="306" y="244"/>
                      <a:pt x="306" y="273"/>
                      <a:pt x="323" y="291"/>
                    </a:cubicBezTo>
                    <a:cubicBezTo>
                      <a:pt x="421" y="388"/>
                      <a:pt x="421" y="388"/>
                      <a:pt x="421" y="388"/>
                    </a:cubicBezTo>
                    <a:lnTo>
                      <a:pt x="388" y="4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="1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037" name="Freeform 15">
                <a:extLst>
                  <a:ext uri="{FF2B5EF4-FFF2-40B4-BE49-F238E27FC236}">
                    <a16:creationId xmlns:a16="http://schemas.microsoft.com/office/drawing/2014/main" id="{4FD6BFBF-2B1D-80AD-2F55-99160CE7F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9950" y="7953375"/>
                <a:ext cx="141287" cy="134938"/>
              </a:xfrm>
              <a:custGeom>
                <a:avLst/>
                <a:gdLst>
                  <a:gd name="T0" fmla="*/ 128 w 146"/>
                  <a:gd name="T1" fmla="*/ 63 h 141"/>
                  <a:gd name="T2" fmla="*/ 83 w 146"/>
                  <a:gd name="T3" fmla="*/ 17 h 141"/>
                  <a:gd name="T4" fmla="*/ 18 w 146"/>
                  <a:gd name="T5" fmla="*/ 17 h 141"/>
                  <a:gd name="T6" fmla="*/ 18 w 146"/>
                  <a:gd name="T7" fmla="*/ 82 h 141"/>
                  <a:gd name="T8" fmla="*/ 64 w 146"/>
                  <a:gd name="T9" fmla="*/ 128 h 141"/>
                  <a:gd name="T10" fmla="*/ 96 w 146"/>
                  <a:gd name="T11" fmla="*/ 141 h 141"/>
                  <a:gd name="T12" fmla="*/ 128 w 146"/>
                  <a:gd name="T13" fmla="*/ 128 h 141"/>
                  <a:gd name="T14" fmla="*/ 128 w 146"/>
                  <a:gd name="T15" fmla="*/ 6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141">
                    <a:moveTo>
                      <a:pt x="128" y="63"/>
                    </a:moveTo>
                    <a:cubicBezTo>
                      <a:pt x="83" y="17"/>
                      <a:pt x="83" y="17"/>
                      <a:pt x="83" y="17"/>
                    </a:cubicBezTo>
                    <a:cubicBezTo>
                      <a:pt x="65" y="0"/>
                      <a:pt x="36" y="0"/>
                      <a:pt x="18" y="17"/>
                    </a:cubicBezTo>
                    <a:cubicBezTo>
                      <a:pt x="0" y="35"/>
                      <a:pt x="0" y="64"/>
                      <a:pt x="18" y="82"/>
                    </a:cubicBezTo>
                    <a:cubicBezTo>
                      <a:pt x="64" y="128"/>
                      <a:pt x="64" y="128"/>
                      <a:pt x="64" y="128"/>
                    </a:cubicBezTo>
                    <a:cubicBezTo>
                      <a:pt x="72" y="137"/>
                      <a:pt x="84" y="141"/>
                      <a:pt x="96" y="141"/>
                    </a:cubicBezTo>
                    <a:cubicBezTo>
                      <a:pt x="108" y="141"/>
                      <a:pt x="119" y="137"/>
                      <a:pt x="128" y="128"/>
                    </a:cubicBezTo>
                    <a:cubicBezTo>
                      <a:pt x="146" y="110"/>
                      <a:pt x="146" y="81"/>
                      <a:pt x="128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="1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038" name="Freeform 16">
                <a:extLst>
                  <a:ext uri="{FF2B5EF4-FFF2-40B4-BE49-F238E27FC236}">
                    <a16:creationId xmlns:a16="http://schemas.microsoft.com/office/drawing/2014/main" id="{DEE05A33-126C-3D72-4147-4B686CB10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1688" y="8132763"/>
                <a:ext cx="150812" cy="88900"/>
              </a:xfrm>
              <a:custGeom>
                <a:avLst/>
                <a:gdLst>
                  <a:gd name="T0" fmla="*/ 111 w 157"/>
                  <a:gd name="T1" fmla="*/ 0 h 92"/>
                  <a:gd name="T2" fmla="*/ 46 w 157"/>
                  <a:gd name="T3" fmla="*/ 0 h 92"/>
                  <a:gd name="T4" fmla="*/ 0 w 157"/>
                  <a:gd name="T5" fmla="*/ 46 h 92"/>
                  <a:gd name="T6" fmla="*/ 46 w 157"/>
                  <a:gd name="T7" fmla="*/ 92 h 92"/>
                  <a:gd name="T8" fmla="*/ 111 w 157"/>
                  <a:gd name="T9" fmla="*/ 92 h 92"/>
                  <a:gd name="T10" fmla="*/ 157 w 157"/>
                  <a:gd name="T11" fmla="*/ 46 h 92"/>
                  <a:gd name="T12" fmla="*/ 111 w 157"/>
                  <a:gd name="T13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92">
                    <a:moveTo>
                      <a:pt x="111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21" y="0"/>
                      <a:pt x="0" y="21"/>
                      <a:pt x="0" y="46"/>
                    </a:cubicBezTo>
                    <a:cubicBezTo>
                      <a:pt x="0" y="71"/>
                      <a:pt x="21" y="92"/>
                      <a:pt x="46" y="92"/>
                    </a:cubicBezTo>
                    <a:cubicBezTo>
                      <a:pt x="111" y="92"/>
                      <a:pt x="111" y="92"/>
                      <a:pt x="111" y="92"/>
                    </a:cubicBezTo>
                    <a:cubicBezTo>
                      <a:pt x="136" y="92"/>
                      <a:pt x="157" y="71"/>
                      <a:pt x="157" y="46"/>
                    </a:cubicBezTo>
                    <a:cubicBezTo>
                      <a:pt x="157" y="21"/>
                      <a:pt x="136" y="0"/>
                      <a:pt x="1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="1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039" name="Freeform 17">
                <a:extLst>
                  <a:ext uri="{FF2B5EF4-FFF2-40B4-BE49-F238E27FC236}">
                    <a16:creationId xmlns:a16="http://schemas.microsoft.com/office/drawing/2014/main" id="{5DAC7E3E-4D96-CDD3-EF4D-B9C0CFF1C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9950" y="8261350"/>
                <a:ext cx="141287" cy="136525"/>
              </a:xfrm>
              <a:custGeom>
                <a:avLst/>
                <a:gdLst>
                  <a:gd name="T0" fmla="*/ 128 w 146"/>
                  <a:gd name="T1" fmla="*/ 18 h 142"/>
                  <a:gd name="T2" fmla="*/ 64 w 146"/>
                  <a:gd name="T3" fmla="*/ 18 h 142"/>
                  <a:gd name="T4" fmla="*/ 18 w 146"/>
                  <a:gd name="T5" fmla="*/ 64 h 142"/>
                  <a:gd name="T6" fmla="*/ 18 w 146"/>
                  <a:gd name="T7" fmla="*/ 128 h 142"/>
                  <a:gd name="T8" fmla="*/ 50 w 146"/>
                  <a:gd name="T9" fmla="*/ 142 h 142"/>
                  <a:gd name="T10" fmla="*/ 83 w 146"/>
                  <a:gd name="T11" fmla="*/ 128 h 142"/>
                  <a:gd name="T12" fmla="*/ 128 w 146"/>
                  <a:gd name="T13" fmla="*/ 83 h 142"/>
                  <a:gd name="T14" fmla="*/ 128 w 146"/>
                  <a:gd name="T15" fmla="*/ 1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142">
                    <a:moveTo>
                      <a:pt x="128" y="18"/>
                    </a:moveTo>
                    <a:cubicBezTo>
                      <a:pt x="110" y="0"/>
                      <a:pt x="81" y="0"/>
                      <a:pt x="64" y="18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0" y="82"/>
                      <a:pt x="0" y="111"/>
                      <a:pt x="18" y="128"/>
                    </a:cubicBezTo>
                    <a:cubicBezTo>
                      <a:pt x="27" y="137"/>
                      <a:pt x="38" y="142"/>
                      <a:pt x="50" y="142"/>
                    </a:cubicBezTo>
                    <a:cubicBezTo>
                      <a:pt x="62" y="142"/>
                      <a:pt x="74" y="137"/>
                      <a:pt x="83" y="128"/>
                    </a:cubicBezTo>
                    <a:cubicBezTo>
                      <a:pt x="128" y="83"/>
                      <a:pt x="128" y="83"/>
                      <a:pt x="128" y="83"/>
                    </a:cubicBezTo>
                    <a:cubicBezTo>
                      <a:pt x="146" y="65"/>
                      <a:pt x="146" y="36"/>
                      <a:pt x="128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="1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040" name="Freeform 18">
                <a:extLst>
                  <a:ext uri="{FF2B5EF4-FFF2-40B4-BE49-F238E27FC236}">
                    <a16:creationId xmlns:a16="http://schemas.microsoft.com/office/drawing/2014/main" id="{B437CF8A-3272-3905-ED6C-3E38B3669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7925" y="7953375"/>
                <a:ext cx="141287" cy="134938"/>
              </a:xfrm>
              <a:custGeom>
                <a:avLst/>
                <a:gdLst>
                  <a:gd name="T0" fmla="*/ 129 w 147"/>
                  <a:gd name="T1" fmla="*/ 17 h 141"/>
                  <a:gd name="T2" fmla="*/ 64 w 147"/>
                  <a:gd name="T3" fmla="*/ 17 h 141"/>
                  <a:gd name="T4" fmla="*/ 18 w 147"/>
                  <a:gd name="T5" fmla="*/ 63 h 141"/>
                  <a:gd name="T6" fmla="*/ 18 w 147"/>
                  <a:gd name="T7" fmla="*/ 128 h 141"/>
                  <a:gd name="T8" fmla="*/ 51 w 147"/>
                  <a:gd name="T9" fmla="*/ 141 h 141"/>
                  <a:gd name="T10" fmla="*/ 83 w 147"/>
                  <a:gd name="T11" fmla="*/ 128 h 141"/>
                  <a:gd name="T12" fmla="*/ 129 w 147"/>
                  <a:gd name="T13" fmla="*/ 82 h 141"/>
                  <a:gd name="T14" fmla="*/ 129 w 147"/>
                  <a:gd name="T15" fmla="*/ 1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141">
                    <a:moveTo>
                      <a:pt x="129" y="17"/>
                    </a:moveTo>
                    <a:cubicBezTo>
                      <a:pt x="111" y="0"/>
                      <a:pt x="82" y="0"/>
                      <a:pt x="64" y="17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0" y="81"/>
                      <a:pt x="0" y="110"/>
                      <a:pt x="18" y="128"/>
                    </a:cubicBezTo>
                    <a:cubicBezTo>
                      <a:pt x="27" y="137"/>
                      <a:pt x="39" y="141"/>
                      <a:pt x="51" y="141"/>
                    </a:cubicBezTo>
                    <a:cubicBezTo>
                      <a:pt x="62" y="141"/>
                      <a:pt x="74" y="137"/>
                      <a:pt x="83" y="128"/>
                    </a:cubicBezTo>
                    <a:cubicBezTo>
                      <a:pt x="129" y="82"/>
                      <a:pt x="129" y="82"/>
                      <a:pt x="129" y="82"/>
                    </a:cubicBezTo>
                    <a:cubicBezTo>
                      <a:pt x="147" y="64"/>
                      <a:pt x="147" y="35"/>
                      <a:pt x="129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="1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041" name="Freeform 19">
                <a:extLst>
                  <a:ext uri="{FF2B5EF4-FFF2-40B4-BE49-F238E27FC236}">
                    <a16:creationId xmlns:a16="http://schemas.microsoft.com/office/drawing/2014/main" id="{31259BE3-CF16-16F0-AA92-3CFDFA062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925" y="7883525"/>
                <a:ext cx="87312" cy="150813"/>
              </a:xfrm>
              <a:custGeom>
                <a:avLst/>
                <a:gdLst>
                  <a:gd name="T0" fmla="*/ 45 w 91"/>
                  <a:gd name="T1" fmla="*/ 0 h 156"/>
                  <a:gd name="T2" fmla="*/ 0 w 91"/>
                  <a:gd name="T3" fmla="*/ 46 h 156"/>
                  <a:gd name="T4" fmla="*/ 0 w 91"/>
                  <a:gd name="T5" fmla="*/ 111 h 156"/>
                  <a:gd name="T6" fmla="*/ 45 w 91"/>
                  <a:gd name="T7" fmla="*/ 156 h 156"/>
                  <a:gd name="T8" fmla="*/ 91 w 91"/>
                  <a:gd name="T9" fmla="*/ 111 h 156"/>
                  <a:gd name="T10" fmla="*/ 91 w 91"/>
                  <a:gd name="T11" fmla="*/ 46 h 156"/>
                  <a:gd name="T12" fmla="*/ 45 w 91"/>
                  <a:gd name="T13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56">
                    <a:moveTo>
                      <a:pt x="45" y="0"/>
                    </a:moveTo>
                    <a:cubicBezTo>
                      <a:pt x="20" y="0"/>
                      <a:pt x="0" y="21"/>
                      <a:pt x="0" y="46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36"/>
                      <a:pt x="20" y="156"/>
                      <a:pt x="45" y="156"/>
                    </a:cubicBezTo>
                    <a:cubicBezTo>
                      <a:pt x="71" y="156"/>
                      <a:pt x="91" y="136"/>
                      <a:pt x="91" y="111"/>
                    </a:cubicBezTo>
                    <a:cubicBezTo>
                      <a:pt x="91" y="46"/>
                      <a:pt x="91" y="46"/>
                      <a:pt x="91" y="46"/>
                    </a:cubicBezTo>
                    <a:cubicBezTo>
                      <a:pt x="91" y="21"/>
                      <a:pt x="71" y="0"/>
                      <a:pt x="45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="1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042" name="Freeform 20">
                <a:extLst>
                  <a:ext uri="{FF2B5EF4-FFF2-40B4-BE49-F238E27FC236}">
                    <a16:creationId xmlns:a16="http://schemas.microsoft.com/office/drawing/2014/main" id="{66E470F6-E64E-BC3B-76C1-E67966206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9900" y="8631238"/>
                <a:ext cx="88900" cy="88900"/>
              </a:xfrm>
              <a:custGeom>
                <a:avLst/>
                <a:gdLst>
                  <a:gd name="T0" fmla="*/ 91 w 92"/>
                  <a:gd name="T1" fmla="*/ 38 h 92"/>
                  <a:gd name="T2" fmla="*/ 88 w 92"/>
                  <a:gd name="T3" fmla="*/ 29 h 92"/>
                  <a:gd name="T4" fmla="*/ 84 w 92"/>
                  <a:gd name="T5" fmla="*/ 21 h 92"/>
                  <a:gd name="T6" fmla="*/ 78 w 92"/>
                  <a:gd name="T7" fmla="*/ 14 h 92"/>
                  <a:gd name="T8" fmla="*/ 71 w 92"/>
                  <a:gd name="T9" fmla="*/ 8 h 92"/>
                  <a:gd name="T10" fmla="*/ 63 w 92"/>
                  <a:gd name="T11" fmla="*/ 4 h 92"/>
                  <a:gd name="T12" fmla="*/ 55 w 92"/>
                  <a:gd name="T13" fmla="*/ 2 h 92"/>
                  <a:gd name="T14" fmla="*/ 37 w 92"/>
                  <a:gd name="T15" fmla="*/ 2 h 92"/>
                  <a:gd name="T16" fmla="*/ 28 w 92"/>
                  <a:gd name="T17" fmla="*/ 4 h 92"/>
                  <a:gd name="T18" fmla="*/ 21 w 92"/>
                  <a:gd name="T19" fmla="*/ 8 h 92"/>
                  <a:gd name="T20" fmla="*/ 14 w 92"/>
                  <a:gd name="T21" fmla="*/ 14 h 92"/>
                  <a:gd name="T22" fmla="*/ 8 w 92"/>
                  <a:gd name="T23" fmla="*/ 21 h 92"/>
                  <a:gd name="T24" fmla="*/ 4 w 92"/>
                  <a:gd name="T25" fmla="*/ 29 h 92"/>
                  <a:gd name="T26" fmla="*/ 1 w 92"/>
                  <a:gd name="T27" fmla="*/ 38 h 92"/>
                  <a:gd name="T28" fmla="*/ 0 w 92"/>
                  <a:gd name="T29" fmla="*/ 46 h 92"/>
                  <a:gd name="T30" fmla="*/ 1 w 92"/>
                  <a:gd name="T31" fmla="*/ 55 h 92"/>
                  <a:gd name="T32" fmla="*/ 4 w 92"/>
                  <a:gd name="T33" fmla="*/ 64 h 92"/>
                  <a:gd name="T34" fmla="*/ 8 w 92"/>
                  <a:gd name="T35" fmla="*/ 72 h 92"/>
                  <a:gd name="T36" fmla="*/ 14 w 92"/>
                  <a:gd name="T37" fmla="*/ 79 h 92"/>
                  <a:gd name="T38" fmla="*/ 21 w 92"/>
                  <a:gd name="T39" fmla="*/ 85 h 92"/>
                  <a:gd name="T40" fmla="*/ 28 w 92"/>
                  <a:gd name="T41" fmla="*/ 89 h 92"/>
                  <a:gd name="T42" fmla="*/ 37 w 92"/>
                  <a:gd name="T43" fmla="*/ 91 h 92"/>
                  <a:gd name="T44" fmla="*/ 46 w 92"/>
                  <a:gd name="T45" fmla="*/ 92 h 92"/>
                  <a:gd name="T46" fmla="*/ 55 w 92"/>
                  <a:gd name="T47" fmla="*/ 91 h 92"/>
                  <a:gd name="T48" fmla="*/ 63 w 92"/>
                  <a:gd name="T49" fmla="*/ 89 h 92"/>
                  <a:gd name="T50" fmla="*/ 71 w 92"/>
                  <a:gd name="T51" fmla="*/ 85 h 92"/>
                  <a:gd name="T52" fmla="*/ 78 w 92"/>
                  <a:gd name="T53" fmla="*/ 79 h 92"/>
                  <a:gd name="T54" fmla="*/ 84 w 92"/>
                  <a:gd name="T55" fmla="*/ 72 h 92"/>
                  <a:gd name="T56" fmla="*/ 88 w 92"/>
                  <a:gd name="T57" fmla="*/ 64 h 92"/>
                  <a:gd name="T58" fmla="*/ 91 w 92"/>
                  <a:gd name="T59" fmla="*/ 55 h 92"/>
                  <a:gd name="T60" fmla="*/ 92 w 92"/>
                  <a:gd name="T61" fmla="*/ 46 h 92"/>
                  <a:gd name="T62" fmla="*/ 91 w 92"/>
                  <a:gd name="T63" fmla="*/ 3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92">
                    <a:moveTo>
                      <a:pt x="91" y="38"/>
                    </a:moveTo>
                    <a:cubicBezTo>
                      <a:pt x="90" y="35"/>
                      <a:pt x="89" y="32"/>
                      <a:pt x="88" y="29"/>
                    </a:cubicBezTo>
                    <a:cubicBezTo>
                      <a:pt x="87" y="26"/>
                      <a:pt x="86" y="24"/>
                      <a:pt x="84" y="21"/>
                    </a:cubicBezTo>
                    <a:cubicBezTo>
                      <a:pt x="82" y="19"/>
                      <a:pt x="80" y="16"/>
                      <a:pt x="78" y="14"/>
                    </a:cubicBezTo>
                    <a:cubicBezTo>
                      <a:pt x="76" y="12"/>
                      <a:pt x="74" y="10"/>
                      <a:pt x="71" y="8"/>
                    </a:cubicBezTo>
                    <a:cubicBezTo>
                      <a:pt x="69" y="7"/>
                      <a:pt x="66" y="5"/>
                      <a:pt x="63" y="4"/>
                    </a:cubicBezTo>
                    <a:cubicBezTo>
                      <a:pt x="61" y="3"/>
                      <a:pt x="58" y="2"/>
                      <a:pt x="55" y="2"/>
                    </a:cubicBezTo>
                    <a:cubicBezTo>
                      <a:pt x="49" y="0"/>
                      <a:pt x="43" y="0"/>
                      <a:pt x="37" y="2"/>
                    </a:cubicBezTo>
                    <a:cubicBezTo>
                      <a:pt x="34" y="2"/>
                      <a:pt x="31" y="3"/>
                      <a:pt x="28" y="4"/>
                    </a:cubicBezTo>
                    <a:cubicBezTo>
                      <a:pt x="26" y="5"/>
                      <a:pt x="23" y="7"/>
                      <a:pt x="21" y="8"/>
                    </a:cubicBezTo>
                    <a:cubicBezTo>
                      <a:pt x="18" y="10"/>
                      <a:pt x="16" y="12"/>
                      <a:pt x="14" y="14"/>
                    </a:cubicBezTo>
                    <a:cubicBezTo>
                      <a:pt x="11" y="16"/>
                      <a:pt x="10" y="19"/>
                      <a:pt x="8" y="21"/>
                    </a:cubicBezTo>
                    <a:cubicBezTo>
                      <a:pt x="6" y="24"/>
                      <a:pt x="5" y="26"/>
                      <a:pt x="4" y="29"/>
                    </a:cubicBezTo>
                    <a:cubicBezTo>
                      <a:pt x="3" y="32"/>
                      <a:pt x="2" y="35"/>
                      <a:pt x="1" y="38"/>
                    </a:cubicBezTo>
                    <a:cubicBezTo>
                      <a:pt x="0" y="40"/>
                      <a:pt x="0" y="43"/>
                      <a:pt x="0" y="46"/>
                    </a:cubicBezTo>
                    <a:cubicBezTo>
                      <a:pt x="0" y="49"/>
                      <a:pt x="0" y="52"/>
                      <a:pt x="1" y="55"/>
                    </a:cubicBezTo>
                    <a:cubicBezTo>
                      <a:pt x="2" y="58"/>
                      <a:pt x="3" y="61"/>
                      <a:pt x="4" y="64"/>
                    </a:cubicBezTo>
                    <a:cubicBezTo>
                      <a:pt x="5" y="67"/>
                      <a:pt x="6" y="69"/>
                      <a:pt x="8" y="72"/>
                    </a:cubicBezTo>
                    <a:cubicBezTo>
                      <a:pt x="10" y="74"/>
                      <a:pt x="11" y="77"/>
                      <a:pt x="14" y="79"/>
                    </a:cubicBezTo>
                    <a:cubicBezTo>
                      <a:pt x="16" y="81"/>
                      <a:pt x="18" y="83"/>
                      <a:pt x="21" y="85"/>
                    </a:cubicBezTo>
                    <a:cubicBezTo>
                      <a:pt x="23" y="86"/>
                      <a:pt x="26" y="88"/>
                      <a:pt x="28" y="89"/>
                    </a:cubicBezTo>
                    <a:cubicBezTo>
                      <a:pt x="31" y="90"/>
                      <a:pt x="34" y="91"/>
                      <a:pt x="37" y="91"/>
                    </a:cubicBezTo>
                    <a:cubicBezTo>
                      <a:pt x="40" y="92"/>
                      <a:pt x="43" y="92"/>
                      <a:pt x="46" y="92"/>
                    </a:cubicBezTo>
                    <a:cubicBezTo>
                      <a:pt x="49" y="92"/>
                      <a:pt x="52" y="92"/>
                      <a:pt x="55" y="91"/>
                    </a:cubicBezTo>
                    <a:cubicBezTo>
                      <a:pt x="58" y="91"/>
                      <a:pt x="61" y="90"/>
                      <a:pt x="63" y="89"/>
                    </a:cubicBezTo>
                    <a:cubicBezTo>
                      <a:pt x="66" y="88"/>
                      <a:pt x="69" y="86"/>
                      <a:pt x="71" y="85"/>
                    </a:cubicBezTo>
                    <a:cubicBezTo>
                      <a:pt x="74" y="83"/>
                      <a:pt x="76" y="81"/>
                      <a:pt x="78" y="79"/>
                    </a:cubicBezTo>
                    <a:cubicBezTo>
                      <a:pt x="80" y="77"/>
                      <a:pt x="82" y="74"/>
                      <a:pt x="84" y="72"/>
                    </a:cubicBezTo>
                    <a:cubicBezTo>
                      <a:pt x="86" y="69"/>
                      <a:pt x="87" y="67"/>
                      <a:pt x="88" y="64"/>
                    </a:cubicBezTo>
                    <a:cubicBezTo>
                      <a:pt x="89" y="61"/>
                      <a:pt x="90" y="58"/>
                      <a:pt x="91" y="55"/>
                    </a:cubicBezTo>
                    <a:cubicBezTo>
                      <a:pt x="91" y="52"/>
                      <a:pt x="92" y="49"/>
                      <a:pt x="92" y="46"/>
                    </a:cubicBezTo>
                    <a:cubicBezTo>
                      <a:pt x="92" y="43"/>
                      <a:pt x="91" y="40"/>
                      <a:pt x="91" y="3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="1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1043" name="Group 1042">
              <a:extLst>
                <a:ext uri="{FF2B5EF4-FFF2-40B4-BE49-F238E27FC236}">
                  <a16:creationId xmlns:a16="http://schemas.microsoft.com/office/drawing/2014/main" id="{54EF0E13-D8D9-0D03-C4D5-5860F3D8557A}"/>
                </a:ext>
              </a:extLst>
            </p:cNvPr>
            <p:cNvGrpSpPr/>
            <p:nvPr/>
          </p:nvGrpSpPr>
          <p:grpSpPr>
            <a:xfrm>
              <a:off x="5442620" y="3174256"/>
              <a:ext cx="507248" cy="507598"/>
              <a:chOff x="2713038" y="7397750"/>
              <a:chExt cx="2293937" cy="2295525"/>
            </a:xfrm>
            <a:solidFill>
              <a:schemeClr val="bg1"/>
            </a:solidFill>
          </p:grpSpPr>
          <p:sp>
            <p:nvSpPr>
              <p:cNvPr id="1044" name="Freeform 21">
                <a:extLst>
                  <a:ext uri="{FF2B5EF4-FFF2-40B4-BE49-F238E27FC236}">
                    <a16:creationId xmlns:a16="http://schemas.microsoft.com/office/drawing/2014/main" id="{3AD907AF-A701-E5D6-F4FB-12AF3C2DD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8575" y="8469313"/>
                <a:ext cx="96837" cy="98425"/>
              </a:xfrm>
              <a:custGeom>
                <a:avLst/>
                <a:gdLst>
                  <a:gd name="T0" fmla="*/ 84 w 102"/>
                  <a:gd name="T1" fmla="*/ 18 h 102"/>
                  <a:gd name="T2" fmla="*/ 18 w 102"/>
                  <a:gd name="T3" fmla="*/ 18 h 102"/>
                  <a:gd name="T4" fmla="*/ 18 w 102"/>
                  <a:gd name="T5" fmla="*/ 83 h 102"/>
                  <a:gd name="T6" fmla="*/ 84 w 102"/>
                  <a:gd name="T7" fmla="*/ 83 h 102"/>
                  <a:gd name="T8" fmla="*/ 84 w 102"/>
                  <a:gd name="T9" fmla="*/ 1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02">
                    <a:moveTo>
                      <a:pt x="84" y="18"/>
                    </a:moveTo>
                    <a:cubicBezTo>
                      <a:pt x="66" y="0"/>
                      <a:pt x="36" y="0"/>
                      <a:pt x="18" y="18"/>
                    </a:cubicBezTo>
                    <a:cubicBezTo>
                      <a:pt x="0" y="36"/>
                      <a:pt x="0" y="65"/>
                      <a:pt x="18" y="83"/>
                    </a:cubicBezTo>
                    <a:cubicBezTo>
                      <a:pt x="36" y="102"/>
                      <a:pt x="66" y="102"/>
                      <a:pt x="84" y="83"/>
                    </a:cubicBezTo>
                    <a:cubicBezTo>
                      <a:pt x="102" y="65"/>
                      <a:pt x="102" y="36"/>
                      <a:pt x="84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="1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045" name="Freeform 22">
                <a:extLst>
                  <a:ext uri="{FF2B5EF4-FFF2-40B4-BE49-F238E27FC236}">
                    <a16:creationId xmlns:a16="http://schemas.microsoft.com/office/drawing/2014/main" id="{B9D481E9-7BF8-64FA-CA92-37B4F0E53A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84638" y="7829550"/>
                <a:ext cx="490537" cy="490538"/>
              </a:xfrm>
              <a:custGeom>
                <a:avLst/>
                <a:gdLst>
                  <a:gd name="T0" fmla="*/ 420 w 510"/>
                  <a:gd name="T1" fmla="*/ 91 h 510"/>
                  <a:gd name="T2" fmla="*/ 91 w 510"/>
                  <a:gd name="T3" fmla="*/ 91 h 510"/>
                  <a:gd name="T4" fmla="*/ 91 w 510"/>
                  <a:gd name="T5" fmla="*/ 420 h 510"/>
                  <a:gd name="T6" fmla="*/ 420 w 510"/>
                  <a:gd name="T7" fmla="*/ 420 h 510"/>
                  <a:gd name="T8" fmla="*/ 420 w 510"/>
                  <a:gd name="T9" fmla="*/ 91 h 510"/>
                  <a:gd name="T10" fmla="*/ 354 w 510"/>
                  <a:gd name="T11" fmla="*/ 354 h 510"/>
                  <a:gd name="T12" fmla="*/ 157 w 510"/>
                  <a:gd name="T13" fmla="*/ 354 h 510"/>
                  <a:gd name="T14" fmla="*/ 156 w 510"/>
                  <a:gd name="T15" fmla="*/ 157 h 510"/>
                  <a:gd name="T16" fmla="*/ 354 w 510"/>
                  <a:gd name="T17" fmla="*/ 157 h 510"/>
                  <a:gd name="T18" fmla="*/ 354 w 510"/>
                  <a:gd name="T19" fmla="*/ 354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0" h="510">
                    <a:moveTo>
                      <a:pt x="420" y="91"/>
                    </a:moveTo>
                    <a:cubicBezTo>
                      <a:pt x="329" y="0"/>
                      <a:pt x="182" y="0"/>
                      <a:pt x="91" y="91"/>
                    </a:cubicBezTo>
                    <a:cubicBezTo>
                      <a:pt x="0" y="181"/>
                      <a:pt x="0" y="329"/>
                      <a:pt x="91" y="420"/>
                    </a:cubicBezTo>
                    <a:cubicBezTo>
                      <a:pt x="181" y="510"/>
                      <a:pt x="329" y="510"/>
                      <a:pt x="420" y="420"/>
                    </a:cubicBezTo>
                    <a:cubicBezTo>
                      <a:pt x="510" y="329"/>
                      <a:pt x="510" y="182"/>
                      <a:pt x="420" y="91"/>
                    </a:cubicBezTo>
                    <a:close/>
                    <a:moveTo>
                      <a:pt x="354" y="354"/>
                    </a:moveTo>
                    <a:cubicBezTo>
                      <a:pt x="299" y="408"/>
                      <a:pt x="211" y="408"/>
                      <a:pt x="157" y="354"/>
                    </a:cubicBezTo>
                    <a:cubicBezTo>
                      <a:pt x="102" y="299"/>
                      <a:pt x="102" y="211"/>
                      <a:pt x="156" y="157"/>
                    </a:cubicBezTo>
                    <a:cubicBezTo>
                      <a:pt x="211" y="102"/>
                      <a:pt x="299" y="102"/>
                      <a:pt x="354" y="157"/>
                    </a:cubicBezTo>
                    <a:cubicBezTo>
                      <a:pt x="408" y="211"/>
                      <a:pt x="408" y="299"/>
                      <a:pt x="354" y="35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="1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046" name="Freeform 23">
                <a:extLst>
                  <a:ext uri="{FF2B5EF4-FFF2-40B4-BE49-F238E27FC236}">
                    <a16:creationId xmlns:a16="http://schemas.microsoft.com/office/drawing/2014/main" id="{89D2E6D6-AC42-27B1-A927-5729D13475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4838" y="7397750"/>
                <a:ext cx="1862137" cy="1862138"/>
              </a:xfrm>
              <a:custGeom>
                <a:avLst/>
                <a:gdLst>
                  <a:gd name="T0" fmla="*/ 1887 w 1936"/>
                  <a:gd name="T1" fmla="*/ 0 h 1935"/>
                  <a:gd name="T2" fmla="*/ 738 w 1936"/>
                  <a:gd name="T3" fmla="*/ 474 h 1935"/>
                  <a:gd name="T4" fmla="*/ 288 w 1936"/>
                  <a:gd name="T5" fmla="*/ 563 h 1935"/>
                  <a:gd name="T6" fmla="*/ 30 w 1936"/>
                  <a:gd name="T7" fmla="*/ 1142 h 1935"/>
                  <a:gd name="T8" fmla="*/ 80 w 1936"/>
                  <a:gd name="T9" fmla="*/ 1132 h 1935"/>
                  <a:gd name="T10" fmla="*/ 343 w 1936"/>
                  <a:gd name="T11" fmla="*/ 1065 h 1935"/>
                  <a:gd name="T12" fmla="*/ 272 w 1936"/>
                  <a:gd name="T13" fmla="*/ 1372 h 1935"/>
                  <a:gd name="T14" fmla="*/ 1 w 1936"/>
                  <a:gd name="T15" fmla="*/ 1884 h 1935"/>
                  <a:gd name="T16" fmla="*/ 47 w 1936"/>
                  <a:gd name="T17" fmla="*/ 1935 h 1935"/>
                  <a:gd name="T18" fmla="*/ 475 w 1936"/>
                  <a:gd name="T19" fmla="*/ 1789 h 1935"/>
                  <a:gd name="T20" fmla="*/ 644 w 1936"/>
                  <a:gd name="T21" fmla="*/ 1669 h 1935"/>
                  <a:gd name="T22" fmla="*/ 886 w 1936"/>
                  <a:gd name="T23" fmla="*/ 1609 h 1935"/>
                  <a:gd name="T24" fmla="*/ 794 w 1936"/>
                  <a:gd name="T25" fmla="*/ 1906 h 1935"/>
                  <a:gd name="T26" fmla="*/ 1373 w 1936"/>
                  <a:gd name="T27" fmla="*/ 1648 h 1935"/>
                  <a:gd name="T28" fmla="*/ 1461 w 1936"/>
                  <a:gd name="T29" fmla="*/ 1197 h 1935"/>
                  <a:gd name="T30" fmla="*/ 1935 w 1936"/>
                  <a:gd name="T31" fmla="*/ 48 h 1935"/>
                  <a:gd name="T32" fmla="*/ 105 w 1936"/>
                  <a:gd name="T33" fmla="*/ 999 h 1935"/>
                  <a:gd name="T34" fmla="*/ 579 w 1936"/>
                  <a:gd name="T35" fmla="*/ 656 h 1935"/>
                  <a:gd name="T36" fmla="*/ 359 w 1936"/>
                  <a:gd name="T37" fmla="*/ 960 h 1935"/>
                  <a:gd name="T38" fmla="*/ 409 w 1936"/>
                  <a:gd name="T39" fmla="*/ 1724 h 1935"/>
                  <a:gd name="T40" fmla="*/ 212 w 1936"/>
                  <a:gd name="T41" fmla="*/ 1526 h 1935"/>
                  <a:gd name="T42" fmla="*/ 487 w 1936"/>
                  <a:gd name="T43" fmla="*/ 1605 h 1935"/>
                  <a:gd name="T44" fmla="*/ 621 w 1936"/>
                  <a:gd name="T45" fmla="*/ 1579 h 1935"/>
                  <a:gd name="T46" fmla="*/ 489 w 1936"/>
                  <a:gd name="T47" fmla="*/ 1475 h 1935"/>
                  <a:gd name="T48" fmla="*/ 356 w 1936"/>
                  <a:gd name="T49" fmla="*/ 1314 h 1935"/>
                  <a:gd name="T50" fmla="*/ 799 w 1936"/>
                  <a:gd name="T51" fmla="*/ 1521 h 1935"/>
                  <a:gd name="T52" fmla="*/ 1291 w 1936"/>
                  <a:gd name="T53" fmla="*/ 1604 h 1935"/>
                  <a:gd name="T54" fmla="*/ 975 w 1936"/>
                  <a:gd name="T55" fmla="*/ 1575 h 1935"/>
                  <a:gd name="T56" fmla="*/ 1279 w 1936"/>
                  <a:gd name="T57" fmla="*/ 1356 h 1935"/>
                  <a:gd name="T58" fmla="*/ 1396 w 1936"/>
                  <a:gd name="T59" fmla="*/ 1132 h 1935"/>
                  <a:gd name="T60" fmla="*/ 891 w 1936"/>
                  <a:gd name="T61" fmla="*/ 1482 h 1935"/>
                  <a:gd name="T62" fmla="*/ 683 w 1936"/>
                  <a:gd name="T63" fmla="*/ 674 h 1935"/>
                  <a:gd name="T64" fmla="*/ 1332 w 1936"/>
                  <a:gd name="T65" fmla="*/ 213 h 1935"/>
                  <a:gd name="T66" fmla="*/ 1396 w 1936"/>
                  <a:gd name="T67" fmla="*/ 1132 h 1935"/>
                  <a:gd name="T68" fmla="*/ 1430 w 1936"/>
                  <a:gd name="T69" fmla="*/ 180 h 1935"/>
                  <a:gd name="T70" fmla="*/ 1755 w 1936"/>
                  <a:gd name="T71" fmla="*/ 505 h 1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6" h="1935">
                    <a:moveTo>
                      <a:pt x="1922" y="14"/>
                    </a:moveTo>
                    <a:cubicBezTo>
                      <a:pt x="1913" y="4"/>
                      <a:pt x="1900" y="0"/>
                      <a:pt x="1887" y="0"/>
                    </a:cubicBezTo>
                    <a:cubicBezTo>
                      <a:pt x="1877" y="0"/>
                      <a:pt x="1626" y="10"/>
                      <a:pt x="1329" y="116"/>
                    </a:cubicBezTo>
                    <a:cubicBezTo>
                      <a:pt x="1090" y="200"/>
                      <a:pt x="891" y="320"/>
                      <a:pt x="738" y="474"/>
                    </a:cubicBezTo>
                    <a:cubicBezTo>
                      <a:pt x="703" y="508"/>
                      <a:pt x="670" y="545"/>
                      <a:pt x="638" y="583"/>
                    </a:cubicBezTo>
                    <a:cubicBezTo>
                      <a:pt x="486" y="493"/>
                      <a:pt x="364" y="521"/>
                      <a:pt x="288" y="563"/>
                    </a:cubicBezTo>
                    <a:cubicBezTo>
                      <a:pt x="110" y="657"/>
                      <a:pt x="1" y="915"/>
                      <a:pt x="1" y="1099"/>
                    </a:cubicBezTo>
                    <a:cubicBezTo>
                      <a:pt x="1" y="1118"/>
                      <a:pt x="12" y="1135"/>
                      <a:pt x="30" y="1142"/>
                    </a:cubicBezTo>
                    <a:cubicBezTo>
                      <a:pt x="35" y="1144"/>
                      <a:pt x="41" y="1145"/>
                      <a:pt x="47" y="1145"/>
                    </a:cubicBezTo>
                    <a:cubicBezTo>
                      <a:pt x="59" y="1145"/>
                      <a:pt x="71" y="1141"/>
                      <a:pt x="80" y="1132"/>
                    </a:cubicBezTo>
                    <a:cubicBezTo>
                      <a:pt x="174" y="1038"/>
                      <a:pt x="289" y="1044"/>
                      <a:pt x="326" y="1049"/>
                    </a:cubicBezTo>
                    <a:cubicBezTo>
                      <a:pt x="343" y="1065"/>
                      <a:pt x="343" y="1065"/>
                      <a:pt x="343" y="1065"/>
                    </a:cubicBezTo>
                    <a:cubicBezTo>
                      <a:pt x="311" y="1142"/>
                      <a:pt x="285" y="1217"/>
                      <a:pt x="266" y="1291"/>
                    </a:cubicBezTo>
                    <a:cubicBezTo>
                      <a:pt x="259" y="1318"/>
                      <a:pt x="261" y="1346"/>
                      <a:pt x="272" y="1372"/>
                    </a:cubicBezTo>
                    <a:cubicBezTo>
                      <a:pt x="227" y="1393"/>
                      <a:pt x="184" y="1423"/>
                      <a:pt x="146" y="1461"/>
                    </a:cubicBezTo>
                    <a:cubicBezTo>
                      <a:pt x="26" y="1580"/>
                      <a:pt x="2" y="1872"/>
                      <a:pt x="1" y="1884"/>
                    </a:cubicBezTo>
                    <a:cubicBezTo>
                      <a:pt x="0" y="1898"/>
                      <a:pt x="5" y="1911"/>
                      <a:pt x="14" y="1921"/>
                    </a:cubicBezTo>
                    <a:cubicBezTo>
                      <a:pt x="23" y="1930"/>
                      <a:pt x="35" y="1935"/>
                      <a:pt x="47" y="1935"/>
                    </a:cubicBezTo>
                    <a:cubicBezTo>
                      <a:pt x="49" y="1935"/>
                      <a:pt x="50" y="1935"/>
                      <a:pt x="51" y="1934"/>
                    </a:cubicBezTo>
                    <a:cubicBezTo>
                      <a:pt x="63" y="1933"/>
                      <a:pt x="355" y="1909"/>
                      <a:pt x="475" y="1789"/>
                    </a:cubicBezTo>
                    <a:cubicBezTo>
                      <a:pt x="512" y="1752"/>
                      <a:pt x="543" y="1709"/>
                      <a:pt x="563" y="1664"/>
                    </a:cubicBezTo>
                    <a:cubicBezTo>
                      <a:pt x="591" y="1675"/>
                      <a:pt x="619" y="1676"/>
                      <a:pt x="644" y="1669"/>
                    </a:cubicBezTo>
                    <a:cubicBezTo>
                      <a:pt x="718" y="1651"/>
                      <a:pt x="794" y="1625"/>
                      <a:pt x="870" y="1593"/>
                    </a:cubicBezTo>
                    <a:cubicBezTo>
                      <a:pt x="886" y="1609"/>
                      <a:pt x="886" y="1609"/>
                      <a:pt x="886" y="1609"/>
                    </a:cubicBezTo>
                    <a:cubicBezTo>
                      <a:pt x="891" y="1647"/>
                      <a:pt x="897" y="1762"/>
                      <a:pt x="804" y="1855"/>
                    </a:cubicBezTo>
                    <a:cubicBezTo>
                      <a:pt x="790" y="1868"/>
                      <a:pt x="786" y="1888"/>
                      <a:pt x="794" y="1906"/>
                    </a:cubicBezTo>
                    <a:cubicBezTo>
                      <a:pt x="801" y="1923"/>
                      <a:pt x="818" y="1935"/>
                      <a:pt x="837" y="1935"/>
                    </a:cubicBezTo>
                    <a:cubicBezTo>
                      <a:pt x="1021" y="1935"/>
                      <a:pt x="1278" y="1825"/>
                      <a:pt x="1373" y="1648"/>
                    </a:cubicBezTo>
                    <a:cubicBezTo>
                      <a:pt x="1414" y="1571"/>
                      <a:pt x="1442" y="1449"/>
                      <a:pt x="1353" y="1297"/>
                    </a:cubicBezTo>
                    <a:cubicBezTo>
                      <a:pt x="1390" y="1265"/>
                      <a:pt x="1427" y="1232"/>
                      <a:pt x="1461" y="1197"/>
                    </a:cubicBezTo>
                    <a:cubicBezTo>
                      <a:pt x="1615" y="1044"/>
                      <a:pt x="1735" y="845"/>
                      <a:pt x="1820" y="607"/>
                    </a:cubicBezTo>
                    <a:cubicBezTo>
                      <a:pt x="1925" y="309"/>
                      <a:pt x="1935" y="59"/>
                      <a:pt x="1935" y="48"/>
                    </a:cubicBezTo>
                    <a:cubicBezTo>
                      <a:pt x="1936" y="35"/>
                      <a:pt x="1931" y="23"/>
                      <a:pt x="1922" y="14"/>
                    </a:cubicBezTo>
                    <a:close/>
                    <a:moveTo>
                      <a:pt x="105" y="999"/>
                    </a:moveTo>
                    <a:cubicBezTo>
                      <a:pt x="134" y="859"/>
                      <a:pt x="218" y="706"/>
                      <a:pt x="331" y="645"/>
                    </a:cubicBezTo>
                    <a:cubicBezTo>
                      <a:pt x="407" y="604"/>
                      <a:pt x="491" y="608"/>
                      <a:pt x="579" y="656"/>
                    </a:cubicBezTo>
                    <a:cubicBezTo>
                      <a:pt x="504" y="755"/>
                      <a:pt x="438" y="862"/>
                      <a:pt x="384" y="975"/>
                    </a:cubicBezTo>
                    <a:cubicBezTo>
                      <a:pt x="383" y="974"/>
                      <a:pt x="375" y="964"/>
                      <a:pt x="359" y="960"/>
                    </a:cubicBezTo>
                    <a:cubicBezTo>
                      <a:pt x="353" y="959"/>
                      <a:pt x="230" y="932"/>
                      <a:pt x="105" y="999"/>
                    </a:cubicBezTo>
                    <a:close/>
                    <a:moveTo>
                      <a:pt x="409" y="1724"/>
                    </a:moveTo>
                    <a:cubicBezTo>
                      <a:pt x="345" y="1788"/>
                      <a:pt x="195" y="1821"/>
                      <a:pt x="100" y="1835"/>
                    </a:cubicBezTo>
                    <a:cubicBezTo>
                      <a:pt x="114" y="1740"/>
                      <a:pt x="148" y="1590"/>
                      <a:pt x="212" y="1526"/>
                    </a:cubicBezTo>
                    <a:cubicBezTo>
                      <a:pt x="248" y="1491"/>
                      <a:pt x="289" y="1463"/>
                      <a:pt x="331" y="1448"/>
                    </a:cubicBezTo>
                    <a:cubicBezTo>
                      <a:pt x="487" y="1605"/>
                      <a:pt x="487" y="1605"/>
                      <a:pt x="487" y="1605"/>
                    </a:cubicBezTo>
                    <a:cubicBezTo>
                      <a:pt x="472" y="1646"/>
                      <a:pt x="445" y="1688"/>
                      <a:pt x="409" y="1724"/>
                    </a:cubicBezTo>
                    <a:close/>
                    <a:moveTo>
                      <a:pt x="621" y="1579"/>
                    </a:moveTo>
                    <a:cubicBezTo>
                      <a:pt x="608" y="1583"/>
                      <a:pt x="592" y="1578"/>
                      <a:pt x="580" y="1566"/>
                    </a:cubicBezTo>
                    <a:cubicBezTo>
                      <a:pt x="520" y="1506"/>
                      <a:pt x="497" y="1482"/>
                      <a:pt x="489" y="1475"/>
                    </a:cubicBezTo>
                    <a:cubicBezTo>
                      <a:pt x="476" y="1462"/>
                      <a:pt x="443" y="1428"/>
                      <a:pt x="369" y="1355"/>
                    </a:cubicBezTo>
                    <a:cubicBezTo>
                      <a:pt x="358" y="1343"/>
                      <a:pt x="353" y="1328"/>
                      <a:pt x="356" y="1314"/>
                    </a:cubicBezTo>
                    <a:cubicBezTo>
                      <a:pt x="371" y="1256"/>
                      <a:pt x="390" y="1197"/>
                      <a:pt x="414" y="1137"/>
                    </a:cubicBezTo>
                    <a:cubicBezTo>
                      <a:pt x="799" y="1521"/>
                      <a:pt x="799" y="1521"/>
                      <a:pt x="799" y="1521"/>
                    </a:cubicBezTo>
                    <a:cubicBezTo>
                      <a:pt x="739" y="1545"/>
                      <a:pt x="679" y="1564"/>
                      <a:pt x="621" y="1579"/>
                    </a:cubicBezTo>
                    <a:close/>
                    <a:moveTo>
                      <a:pt x="1291" y="1604"/>
                    </a:moveTo>
                    <a:cubicBezTo>
                      <a:pt x="1230" y="1718"/>
                      <a:pt x="1076" y="1802"/>
                      <a:pt x="937" y="1831"/>
                    </a:cubicBezTo>
                    <a:cubicBezTo>
                      <a:pt x="981" y="1747"/>
                      <a:pt x="991" y="1640"/>
                      <a:pt x="975" y="1575"/>
                    </a:cubicBezTo>
                    <a:cubicBezTo>
                      <a:pt x="971" y="1560"/>
                      <a:pt x="961" y="1553"/>
                      <a:pt x="961" y="1552"/>
                    </a:cubicBezTo>
                    <a:cubicBezTo>
                      <a:pt x="1073" y="1497"/>
                      <a:pt x="1180" y="1432"/>
                      <a:pt x="1279" y="1356"/>
                    </a:cubicBezTo>
                    <a:cubicBezTo>
                      <a:pt x="1327" y="1445"/>
                      <a:pt x="1331" y="1528"/>
                      <a:pt x="1291" y="1604"/>
                    </a:cubicBezTo>
                    <a:close/>
                    <a:moveTo>
                      <a:pt x="1396" y="1132"/>
                    </a:moveTo>
                    <a:cubicBezTo>
                      <a:pt x="1354" y="1174"/>
                      <a:pt x="1309" y="1214"/>
                      <a:pt x="1261" y="1252"/>
                    </a:cubicBezTo>
                    <a:cubicBezTo>
                      <a:pt x="1148" y="1343"/>
                      <a:pt x="1024" y="1420"/>
                      <a:pt x="891" y="1482"/>
                    </a:cubicBezTo>
                    <a:cubicBezTo>
                      <a:pt x="454" y="1045"/>
                      <a:pt x="454" y="1045"/>
                      <a:pt x="454" y="1045"/>
                    </a:cubicBezTo>
                    <a:cubicBezTo>
                      <a:pt x="515" y="912"/>
                      <a:pt x="592" y="787"/>
                      <a:pt x="683" y="674"/>
                    </a:cubicBezTo>
                    <a:cubicBezTo>
                      <a:pt x="721" y="627"/>
                      <a:pt x="762" y="582"/>
                      <a:pt x="804" y="540"/>
                    </a:cubicBezTo>
                    <a:cubicBezTo>
                      <a:pt x="941" y="402"/>
                      <a:pt x="1119" y="292"/>
                      <a:pt x="1332" y="213"/>
                    </a:cubicBezTo>
                    <a:cubicBezTo>
                      <a:pt x="1722" y="603"/>
                      <a:pt x="1722" y="603"/>
                      <a:pt x="1722" y="603"/>
                    </a:cubicBezTo>
                    <a:cubicBezTo>
                      <a:pt x="1643" y="816"/>
                      <a:pt x="1533" y="994"/>
                      <a:pt x="1396" y="1132"/>
                    </a:cubicBezTo>
                    <a:close/>
                    <a:moveTo>
                      <a:pt x="1755" y="505"/>
                    </a:moveTo>
                    <a:cubicBezTo>
                      <a:pt x="1430" y="180"/>
                      <a:pt x="1430" y="180"/>
                      <a:pt x="1430" y="180"/>
                    </a:cubicBezTo>
                    <a:cubicBezTo>
                      <a:pt x="1607" y="125"/>
                      <a:pt x="1762" y="104"/>
                      <a:pt x="1838" y="97"/>
                    </a:cubicBezTo>
                    <a:cubicBezTo>
                      <a:pt x="1831" y="174"/>
                      <a:pt x="1810" y="328"/>
                      <a:pt x="1755" y="50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="1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047" name="Freeform 24">
                <a:extLst>
                  <a:ext uri="{FF2B5EF4-FFF2-40B4-BE49-F238E27FC236}">
                    <a16:creationId xmlns:a16="http://schemas.microsoft.com/office/drawing/2014/main" id="{2351163B-4418-1D1E-F1AF-4D97A2604E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575" y="9229725"/>
                <a:ext cx="223837" cy="223838"/>
              </a:xfrm>
              <a:custGeom>
                <a:avLst/>
                <a:gdLst>
                  <a:gd name="T0" fmla="*/ 215 w 233"/>
                  <a:gd name="T1" fmla="*/ 18 h 233"/>
                  <a:gd name="T2" fmla="*/ 149 w 233"/>
                  <a:gd name="T3" fmla="*/ 18 h 233"/>
                  <a:gd name="T4" fmla="*/ 18 w 233"/>
                  <a:gd name="T5" fmla="*/ 149 h 233"/>
                  <a:gd name="T6" fmla="*/ 18 w 233"/>
                  <a:gd name="T7" fmla="*/ 215 h 233"/>
                  <a:gd name="T8" fmla="*/ 84 w 233"/>
                  <a:gd name="T9" fmla="*/ 215 h 233"/>
                  <a:gd name="T10" fmla="*/ 215 w 233"/>
                  <a:gd name="T11" fmla="*/ 84 h 233"/>
                  <a:gd name="T12" fmla="*/ 215 w 233"/>
                  <a:gd name="T13" fmla="*/ 1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3" h="233">
                    <a:moveTo>
                      <a:pt x="215" y="18"/>
                    </a:moveTo>
                    <a:cubicBezTo>
                      <a:pt x="197" y="0"/>
                      <a:pt x="168" y="0"/>
                      <a:pt x="149" y="18"/>
                    </a:cubicBezTo>
                    <a:cubicBezTo>
                      <a:pt x="18" y="149"/>
                      <a:pt x="18" y="149"/>
                      <a:pt x="18" y="149"/>
                    </a:cubicBezTo>
                    <a:cubicBezTo>
                      <a:pt x="0" y="168"/>
                      <a:pt x="0" y="197"/>
                      <a:pt x="18" y="215"/>
                    </a:cubicBezTo>
                    <a:cubicBezTo>
                      <a:pt x="36" y="233"/>
                      <a:pt x="65" y="233"/>
                      <a:pt x="84" y="215"/>
                    </a:cubicBezTo>
                    <a:cubicBezTo>
                      <a:pt x="215" y="84"/>
                      <a:pt x="215" y="84"/>
                      <a:pt x="215" y="84"/>
                    </a:cubicBezTo>
                    <a:cubicBezTo>
                      <a:pt x="233" y="66"/>
                      <a:pt x="233" y="36"/>
                      <a:pt x="2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="1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048" name="Freeform 25">
                <a:extLst>
                  <a:ext uri="{FF2B5EF4-FFF2-40B4-BE49-F238E27FC236}">
                    <a16:creationId xmlns:a16="http://schemas.microsoft.com/office/drawing/2014/main" id="{C2AECD35-94A9-EBAD-16D0-E0569DAC4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1163" y="8596313"/>
                <a:ext cx="225425" cy="225425"/>
              </a:xfrm>
              <a:custGeom>
                <a:avLst/>
                <a:gdLst>
                  <a:gd name="T0" fmla="*/ 215 w 234"/>
                  <a:gd name="T1" fmla="*/ 18 h 234"/>
                  <a:gd name="T2" fmla="*/ 150 w 234"/>
                  <a:gd name="T3" fmla="*/ 18 h 234"/>
                  <a:gd name="T4" fmla="*/ 18 w 234"/>
                  <a:gd name="T5" fmla="*/ 150 h 234"/>
                  <a:gd name="T6" fmla="*/ 18 w 234"/>
                  <a:gd name="T7" fmla="*/ 216 h 234"/>
                  <a:gd name="T8" fmla="*/ 84 w 234"/>
                  <a:gd name="T9" fmla="*/ 216 h 234"/>
                  <a:gd name="T10" fmla="*/ 215 w 234"/>
                  <a:gd name="T11" fmla="*/ 84 h 234"/>
                  <a:gd name="T12" fmla="*/ 215 w 234"/>
                  <a:gd name="T13" fmla="*/ 1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4" h="234">
                    <a:moveTo>
                      <a:pt x="215" y="18"/>
                    </a:moveTo>
                    <a:cubicBezTo>
                      <a:pt x="197" y="0"/>
                      <a:pt x="168" y="0"/>
                      <a:pt x="150" y="18"/>
                    </a:cubicBezTo>
                    <a:cubicBezTo>
                      <a:pt x="18" y="150"/>
                      <a:pt x="18" y="150"/>
                      <a:pt x="18" y="150"/>
                    </a:cubicBezTo>
                    <a:cubicBezTo>
                      <a:pt x="0" y="168"/>
                      <a:pt x="0" y="197"/>
                      <a:pt x="18" y="216"/>
                    </a:cubicBezTo>
                    <a:cubicBezTo>
                      <a:pt x="36" y="234"/>
                      <a:pt x="66" y="234"/>
                      <a:pt x="84" y="216"/>
                    </a:cubicBezTo>
                    <a:cubicBezTo>
                      <a:pt x="215" y="84"/>
                      <a:pt x="215" y="84"/>
                      <a:pt x="215" y="84"/>
                    </a:cubicBezTo>
                    <a:cubicBezTo>
                      <a:pt x="234" y="66"/>
                      <a:pt x="234" y="36"/>
                      <a:pt x="215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="1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049" name="Freeform 26">
                <a:extLst>
                  <a:ext uri="{FF2B5EF4-FFF2-40B4-BE49-F238E27FC236}">
                    <a16:creationId xmlns:a16="http://schemas.microsoft.com/office/drawing/2014/main" id="{9F0B3B33-CA76-65EA-95F5-FBDF034F5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0863" y="9293225"/>
                <a:ext cx="401637" cy="400050"/>
              </a:xfrm>
              <a:custGeom>
                <a:avLst/>
                <a:gdLst>
                  <a:gd name="T0" fmla="*/ 399 w 417"/>
                  <a:gd name="T1" fmla="*/ 18 h 417"/>
                  <a:gd name="T2" fmla="*/ 334 w 417"/>
                  <a:gd name="T3" fmla="*/ 18 h 417"/>
                  <a:gd name="T4" fmla="*/ 18 w 417"/>
                  <a:gd name="T5" fmla="*/ 333 h 417"/>
                  <a:gd name="T6" fmla="*/ 18 w 417"/>
                  <a:gd name="T7" fmla="*/ 398 h 417"/>
                  <a:gd name="T8" fmla="*/ 84 w 417"/>
                  <a:gd name="T9" fmla="*/ 398 h 417"/>
                  <a:gd name="T10" fmla="*/ 399 w 417"/>
                  <a:gd name="T11" fmla="*/ 84 h 417"/>
                  <a:gd name="T12" fmla="*/ 399 w 417"/>
                  <a:gd name="T13" fmla="*/ 1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7" h="417">
                    <a:moveTo>
                      <a:pt x="399" y="18"/>
                    </a:moveTo>
                    <a:cubicBezTo>
                      <a:pt x="381" y="0"/>
                      <a:pt x="352" y="0"/>
                      <a:pt x="334" y="18"/>
                    </a:cubicBezTo>
                    <a:cubicBezTo>
                      <a:pt x="18" y="333"/>
                      <a:pt x="18" y="333"/>
                      <a:pt x="18" y="333"/>
                    </a:cubicBezTo>
                    <a:cubicBezTo>
                      <a:pt x="0" y="351"/>
                      <a:pt x="0" y="380"/>
                      <a:pt x="18" y="398"/>
                    </a:cubicBezTo>
                    <a:cubicBezTo>
                      <a:pt x="37" y="417"/>
                      <a:pt x="66" y="417"/>
                      <a:pt x="84" y="398"/>
                    </a:cubicBezTo>
                    <a:cubicBezTo>
                      <a:pt x="399" y="84"/>
                      <a:pt x="399" y="84"/>
                      <a:pt x="399" y="84"/>
                    </a:cubicBezTo>
                    <a:cubicBezTo>
                      <a:pt x="417" y="65"/>
                      <a:pt x="417" y="36"/>
                      <a:pt x="399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="1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050" name="Freeform 27">
                <a:extLst>
                  <a:ext uri="{FF2B5EF4-FFF2-40B4-BE49-F238E27FC236}">
                    <a16:creationId xmlns:a16="http://schemas.microsoft.com/office/drawing/2014/main" id="{D2AD3EBA-D1B8-3EDA-7A33-CAE714F5B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3675" y="9293225"/>
                <a:ext cx="401637" cy="400050"/>
              </a:xfrm>
              <a:custGeom>
                <a:avLst/>
                <a:gdLst>
                  <a:gd name="T0" fmla="*/ 399 w 417"/>
                  <a:gd name="T1" fmla="*/ 18 h 417"/>
                  <a:gd name="T2" fmla="*/ 333 w 417"/>
                  <a:gd name="T3" fmla="*/ 18 h 417"/>
                  <a:gd name="T4" fmla="*/ 18 w 417"/>
                  <a:gd name="T5" fmla="*/ 333 h 417"/>
                  <a:gd name="T6" fmla="*/ 18 w 417"/>
                  <a:gd name="T7" fmla="*/ 398 h 417"/>
                  <a:gd name="T8" fmla="*/ 84 w 417"/>
                  <a:gd name="T9" fmla="*/ 398 h 417"/>
                  <a:gd name="T10" fmla="*/ 399 w 417"/>
                  <a:gd name="T11" fmla="*/ 84 h 417"/>
                  <a:gd name="T12" fmla="*/ 399 w 417"/>
                  <a:gd name="T13" fmla="*/ 1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7" h="417">
                    <a:moveTo>
                      <a:pt x="399" y="18"/>
                    </a:moveTo>
                    <a:cubicBezTo>
                      <a:pt x="381" y="0"/>
                      <a:pt x="352" y="0"/>
                      <a:pt x="333" y="18"/>
                    </a:cubicBezTo>
                    <a:cubicBezTo>
                      <a:pt x="18" y="333"/>
                      <a:pt x="18" y="333"/>
                      <a:pt x="18" y="333"/>
                    </a:cubicBezTo>
                    <a:cubicBezTo>
                      <a:pt x="0" y="351"/>
                      <a:pt x="0" y="380"/>
                      <a:pt x="18" y="398"/>
                    </a:cubicBezTo>
                    <a:cubicBezTo>
                      <a:pt x="37" y="417"/>
                      <a:pt x="66" y="417"/>
                      <a:pt x="84" y="398"/>
                    </a:cubicBezTo>
                    <a:cubicBezTo>
                      <a:pt x="399" y="84"/>
                      <a:pt x="399" y="84"/>
                      <a:pt x="399" y="84"/>
                    </a:cubicBezTo>
                    <a:cubicBezTo>
                      <a:pt x="417" y="65"/>
                      <a:pt x="417" y="36"/>
                      <a:pt x="399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="1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051" name="Freeform 28">
                <a:extLst>
                  <a:ext uri="{FF2B5EF4-FFF2-40B4-BE49-F238E27FC236}">
                    <a16:creationId xmlns:a16="http://schemas.microsoft.com/office/drawing/2014/main" id="{B6857D51-6597-2544-89EB-29CCC7F08E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3038" y="8912225"/>
                <a:ext cx="400050" cy="401638"/>
              </a:xfrm>
              <a:custGeom>
                <a:avLst/>
                <a:gdLst>
                  <a:gd name="T0" fmla="*/ 399 w 417"/>
                  <a:gd name="T1" fmla="*/ 18 h 417"/>
                  <a:gd name="T2" fmla="*/ 333 w 417"/>
                  <a:gd name="T3" fmla="*/ 18 h 417"/>
                  <a:gd name="T4" fmla="*/ 18 w 417"/>
                  <a:gd name="T5" fmla="*/ 333 h 417"/>
                  <a:gd name="T6" fmla="*/ 18 w 417"/>
                  <a:gd name="T7" fmla="*/ 399 h 417"/>
                  <a:gd name="T8" fmla="*/ 84 w 417"/>
                  <a:gd name="T9" fmla="*/ 399 h 417"/>
                  <a:gd name="T10" fmla="*/ 399 w 417"/>
                  <a:gd name="T11" fmla="*/ 84 h 417"/>
                  <a:gd name="T12" fmla="*/ 399 w 417"/>
                  <a:gd name="T13" fmla="*/ 1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7" h="417">
                    <a:moveTo>
                      <a:pt x="399" y="18"/>
                    </a:moveTo>
                    <a:cubicBezTo>
                      <a:pt x="380" y="0"/>
                      <a:pt x="351" y="0"/>
                      <a:pt x="333" y="18"/>
                    </a:cubicBezTo>
                    <a:cubicBezTo>
                      <a:pt x="18" y="333"/>
                      <a:pt x="18" y="333"/>
                      <a:pt x="18" y="333"/>
                    </a:cubicBezTo>
                    <a:cubicBezTo>
                      <a:pt x="0" y="351"/>
                      <a:pt x="0" y="381"/>
                      <a:pt x="18" y="399"/>
                    </a:cubicBezTo>
                    <a:cubicBezTo>
                      <a:pt x="36" y="417"/>
                      <a:pt x="65" y="417"/>
                      <a:pt x="84" y="399"/>
                    </a:cubicBezTo>
                    <a:cubicBezTo>
                      <a:pt x="399" y="84"/>
                      <a:pt x="399" y="84"/>
                      <a:pt x="399" y="84"/>
                    </a:cubicBezTo>
                    <a:cubicBezTo>
                      <a:pt x="417" y="66"/>
                      <a:pt x="417" y="36"/>
                      <a:pt x="399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="1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052" name="Freeform 29">
                <a:extLst>
                  <a:ext uri="{FF2B5EF4-FFF2-40B4-BE49-F238E27FC236}">
                    <a16:creationId xmlns:a16="http://schemas.microsoft.com/office/drawing/2014/main" id="{787633E2-35C2-6EAE-717C-C6695D1B9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988" y="8278813"/>
                <a:ext cx="161925" cy="161925"/>
              </a:xfrm>
              <a:custGeom>
                <a:avLst/>
                <a:gdLst>
                  <a:gd name="T0" fmla="*/ 150 w 168"/>
                  <a:gd name="T1" fmla="*/ 18 h 168"/>
                  <a:gd name="T2" fmla="*/ 84 w 168"/>
                  <a:gd name="T3" fmla="*/ 18 h 168"/>
                  <a:gd name="T4" fmla="*/ 18 w 168"/>
                  <a:gd name="T5" fmla="*/ 84 h 168"/>
                  <a:gd name="T6" fmla="*/ 18 w 168"/>
                  <a:gd name="T7" fmla="*/ 150 h 168"/>
                  <a:gd name="T8" fmla="*/ 84 w 168"/>
                  <a:gd name="T9" fmla="*/ 150 h 168"/>
                  <a:gd name="T10" fmla="*/ 150 w 168"/>
                  <a:gd name="T11" fmla="*/ 84 h 168"/>
                  <a:gd name="T12" fmla="*/ 150 w 168"/>
                  <a:gd name="T13" fmla="*/ 1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8" h="168">
                    <a:moveTo>
                      <a:pt x="150" y="18"/>
                    </a:moveTo>
                    <a:cubicBezTo>
                      <a:pt x="132" y="0"/>
                      <a:pt x="102" y="0"/>
                      <a:pt x="84" y="18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0" y="102"/>
                      <a:pt x="0" y="132"/>
                      <a:pt x="18" y="150"/>
                    </a:cubicBezTo>
                    <a:cubicBezTo>
                      <a:pt x="37" y="168"/>
                      <a:pt x="66" y="168"/>
                      <a:pt x="84" y="150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68" y="66"/>
                      <a:pt x="168" y="37"/>
                      <a:pt x="150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="1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A3A574EB-E89B-1865-833A-F63255FB1B85}"/>
                </a:ext>
              </a:extLst>
            </p:cNvPr>
            <p:cNvSpPr/>
            <p:nvPr/>
          </p:nvSpPr>
          <p:spPr>
            <a:xfrm>
              <a:off x="6239804" y="5032249"/>
              <a:ext cx="2993788" cy="77559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Details on user installs, including user IDs, country codes, OS versions, device details, and associated ad campaign information.</a:t>
              </a:r>
              <a:endParaRPr lang="en-IN" sz="1400" b="1" dirty="0">
                <a:solidFill>
                  <a:schemeClr val="bg1"/>
                </a:solidFill>
                <a:latin typeface="Cambria" panose="02040503050406030204" pitchFamily="18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67" name="Rectangle 1066">
              <a:extLst>
                <a:ext uri="{FF2B5EF4-FFF2-40B4-BE49-F238E27FC236}">
                  <a16:creationId xmlns:a16="http://schemas.microsoft.com/office/drawing/2014/main" id="{83C23FE4-4C16-F0D4-2B39-8620A8E214C1}"/>
                </a:ext>
              </a:extLst>
            </p:cNvPr>
            <p:cNvSpPr/>
            <p:nvPr/>
          </p:nvSpPr>
          <p:spPr>
            <a:xfrm>
              <a:off x="5084316" y="6435933"/>
              <a:ext cx="4130864" cy="179543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215900" dist="1778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1068" name="Group 1067">
              <a:extLst>
                <a:ext uri="{FF2B5EF4-FFF2-40B4-BE49-F238E27FC236}">
                  <a16:creationId xmlns:a16="http://schemas.microsoft.com/office/drawing/2014/main" id="{D3FB2A73-E6B6-AF37-67AD-B4925AE90FE7}"/>
                </a:ext>
              </a:extLst>
            </p:cNvPr>
            <p:cNvGrpSpPr/>
            <p:nvPr/>
          </p:nvGrpSpPr>
          <p:grpSpPr>
            <a:xfrm>
              <a:off x="5403596" y="7294772"/>
              <a:ext cx="506194" cy="506544"/>
              <a:chOff x="508000" y="7508875"/>
              <a:chExt cx="2289175" cy="2290763"/>
            </a:xfrm>
            <a:solidFill>
              <a:schemeClr val="bg1"/>
            </a:solidFill>
          </p:grpSpPr>
          <p:sp>
            <p:nvSpPr>
              <p:cNvPr id="1069" name="Freeform 30">
                <a:extLst>
                  <a:ext uri="{FF2B5EF4-FFF2-40B4-BE49-F238E27FC236}">
                    <a16:creationId xmlns:a16="http://schemas.microsoft.com/office/drawing/2014/main" id="{BED2218E-6779-9C1C-4AE7-876916DCAA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000" y="7508875"/>
                <a:ext cx="2289175" cy="2290763"/>
              </a:xfrm>
              <a:custGeom>
                <a:avLst/>
                <a:gdLst>
                  <a:gd name="T0" fmla="*/ 2032 w 2381"/>
                  <a:gd name="T1" fmla="*/ 932 h 2381"/>
                  <a:gd name="T2" fmla="*/ 2106 w 2381"/>
                  <a:gd name="T3" fmla="*/ 642 h 2381"/>
                  <a:gd name="T4" fmla="*/ 2106 w 2381"/>
                  <a:gd name="T5" fmla="*/ 422 h 2381"/>
                  <a:gd name="T6" fmla="*/ 1740 w 2381"/>
                  <a:gd name="T7" fmla="*/ 275 h 2381"/>
                  <a:gd name="T8" fmla="*/ 1450 w 2381"/>
                  <a:gd name="T9" fmla="*/ 349 h 2381"/>
                  <a:gd name="T10" fmla="*/ 1294 w 2381"/>
                  <a:gd name="T11" fmla="*/ 0 h 2381"/>
                  <a:gd name="T12" fmla="*/ 932 w 2381"/>
                  <a:gd name="T13" fmla="*/ 155 h 2381"/>
                  <a:gd name="T14" fmla="*/ 779 w 2381"/>
                  <a:gd name="T15" fmla="*/ 412 h 2381"/>
                  <a:gd name="T16" fmla="*/ 422 w 2381"/>
                  <a:gd name="T17" fmla="*/ 276 h 2381"/>
                  <a:gd name="T18" fmla="*/ 276 w 2381"/>
                  <a:gd name="T19" fmla="*/ 642 h 2381"/>
                  <a:gd name="T20" fmla="*/ 349 w 2381"/>
                  <a:gd name="T21" fmla="*/ 932 h 2381"/>
                  <a:gd name="T22" fmla="*/ 0 w 2381"/>
                  <a:gd name="T23" fmla="*/ 1087 h 2381"/>
                  <a:gd name="T24" fmla="*/ 156 w 2381"/>
                  <a:gd name="T25" fmla="*/ 1449 h 2381"/>
                  <a:gd name="T26" fmla="*/ 413 w 2381"/>
                  <a:gd name="T27" fmla="*/ 1602 h 2381"/>
                  <a:gd name="T28" fmla="*/ 276 w 2381"/>
                  <a:gd name="T29" fmla="*/ 1959 h 2381"/>
                  <a:gd name="T30" fmla="*/ 642 w 2381"/>
                  <a:gd name="T31" fmla="*/ 2106 h 2381"/>
                  <a:gd name="T32" fmla="*/ 932 w 2381"/>
                  <a:gd name="T33" fmla="*/ 2032 h 2381"/>
                  <a:gd name="T34" fmla="*/ 1087 w 2381"/>
                  <a:gd name="T35" fmla="*/ 2381 h 2381"/>
                  <a:gd name="T36" fmla="*/ 1450 w 2381"/>
                  <a:gd name="T37" fmla="*/ 2226 h 2381"/>
                  <a:gd name="T38" fmla="*/ 1603 w 2381"/>
                  <a:gd name="T39" fmla="*/ 1969 h 2381"/>
                  <a:gd name="T40" fmla="*/ 1959 w 2381"/>
                  <a:gd name="T41" fmla="*/ 2106 h 2381"/>
                  <a:gd name="T42" fmla="*/ 2151 w 2381"/>
                  <a:gd name="T43" fmla="*/ 1849 h 2381"/>
                  <a:gd name="T44" fmla="*/ 1969 w 2381"/>
                  <a:gd name="T45" fmla="*/ 1602 h 2381"/>
                  <a:gd name="T46" fmla="*/ 2226 w 2381"/>
                  <a:gd name="T47" fmla="*/ 1449 h 2381"/>
                  <a:gd name="T48" fmla="*/ 2381 w 2381"/>
                  <a:gd name="T49" fmla="*/ 1087 h 2381"/>
                  <a:gd name="T50" fmla="*/ 2278 w 2381"/>
                  <a:gd name="T51" fmla="*/ 1294 h 2381"/>
                  <a:gd name="T52" fmla="*/ 1993 w 2381"/>
                  <a:gd name="T53" fmla="*/ 1346 h 2381"/>
                  <a:gd name="T54" fmla="*/ 1860 w 2381"/>
                  <a:gd name="T55" fmla="*/ 1585 h 2381"/>
                  <a:gd name="T56" fmla="*/ 2033 w 2381"/>
                  <a:gd name="T57" fmla="*/ 1813 h 2381"/>
                  <a:gd name="T58" fmla="*/ 2033 w 2381"/>
                  <a:gd name="T59" fmla="*/ 1886 h 2381"/>
                  <a:gd name="T60" fmla="*/ 1813 w 2381"/>
                  <a:gd name="T61" fmla="*/ 2032 h 2381"/>
                  <a:gd name="T62" fmla="*/ 1585 w 2381"/>
                  <a:gd name="T63" fmla="*/ 1860 h 2381"/>
                  <a:gd name="T64" fmla="*/ 1346 w 2381"/>
                  <a:gd name="T65" fmla="*/ 1993 h 2381"/>
                  <a:gd name="T66" fmla="*/ 1294 w 2381"/>
                  <a:gd name="T67" fmla="*/ 2278 h 2381"/>
                  <a:gd name="T68" fmla="*/ 1035 w 2381"/>
                  <a:gd name="T69" fmla="*/ 2226 h 2381"/>
                  <a:gd name="T70" fmla="*/ 997 w 2381"/>
                  <a:gd name="T71" fmla="*/ 1943 h 2381"/>
                  <a:gd name="T72" fmla="*/ 770 w 2381"/>
                  <a:gd name="T73" fmla="*/ 1853 h 2381"/>
                  <a:gd name="T74" fmla="*/ 569 w 2381"/>
                  <a:gd name="T75" fmla="*/ 2032 h 2381"/>
                  <a:gd name="T76" fmla="*/ 349 w 2381"/>
                  <a:gd name="T77" fmla="*/ 1886 h 2381"/>
                  <a:gd name="T78" fmla="*/ 514 w 2381"/>
                  <a:gd name="T79" fmla="*/ 1648 h 2381"/>
                  <a:gd name="T80" fmla="*/ 438 w 2381"/>
                  <a:gd name="T81" fmla="*/ 1385 h 2381"/>
                  <a:gd name="T82" fmla="*/ 156 w 2381"/>
                  <a:gd name="T83" fmla="*/ 1346 h 2381"/>
                  <a:gd name="T84" fmla="*/ 104 w 2381"/>
                  <a:gd name="T85" fmla="*/ 1087 h 2381"/>
                  <a:gd name="T86" fmla="*/ 388 w 2381"/>
                  <a:gd name="T87" fmla="*/ 1035 h 2381"/>
                  <a:gd name="T88" fmla="*/ 522 w 2381"/>
                  <a:gd name="T89" fmla="*/ 796 h 2381"/>
                  <a:gd name="T90" fmla="*/ 349 w 2381"/>
                  <a:gd name="T91" fmla="*/ 569 h 2381"/>
                  <a:gd name="T92" fmla="*/ 495 w 2381"/>
                  <a:gd name="T93" fmla="*/ 349 h 2381"/>
                  <a:gd name="T94" fmla="*/ 733 w 2381"/>
                  <a:gd name="T95" fmla="*/ 513 h 2381"/>
                  <a:gd name="T96" fmla="*/ 997 w 2381"/>
                  <a:gd name="T97" fmla="*/ 438 h 2381"/>
                  <a:gd name="T98" fmla="*/ 1035 w 2381"/>
                  <a:gd name="T99" fmla="*/ 155 h 2381"/>
                  <a:gd name="T100" fmla="*/ 1294 w 2381"/>
                  <a:gd name="T101" fmla="*/ 104 h 2381"/>
                  <a:gd name="T102" fmla="*/ 1346 w 2381"/>
                  <a:gd name="T103" fmla="*/ 388 h 2381"/>
                  <a:gd name="T104" fmla="*/ 1585 w 2381"/>
                  <a:gd name="T105" fmla="*/ 521 h 2381"/>
                  <a:gd name="T106" fmla="*/ 1813 w 2381"/>
                  <a:gd name="T107" fmla="*/ 349 h 2381"/>
                  <a:gd name="T108" fmla="*/ 2033 w 2381"/>
                  <a:gd name="T109" fmla="*/ 495 h 2381"/>
                  <a:gd name="T110" fmla="*/ 2033 w 2381"/>
                  <a:gd name="T111" fmla="*/ 569 h 2381"/>
                  <a:gd name="T112" fmla="*/ 1860 w 2381"/>
                  <a:gd name="T113" fmla="*/ 796 h 2381"/>
                  <a:gd name="T114" fmla="*/ 1993 w 2381"/>
                  <a:gd name="T115" fmla="*/ 1035 h 2381"/>
                  <a:gd name="T116" fmla="*/ 2278 w 2381"/>
                  <a:gd name="T117" fmla="*/ 1087 h 2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81" h="2381">
                    <a:moveTo>
                      <a:pt x="2226" y="932"/>
                    </a:moveTo>
                    <a:cubicBezTo>
                      <a:pt x="2032" y="932"/>
                      <a:pt x="2032" y="932"/>
                      <a:pt x="2032" y="932"/>
                    </a:cubicBezTo>
                    <a:cubicBezTo>
                      <a:pt x="2016" y="879"/>
                      <a:pt x="1995" y="827"/>
                      <a:pt x="1969" y="779"/>
                    </a:cubicBezTo>
                    <a:cubicBezTo>
                      <a:pt x="2106" y="642"/>
                      <a:pt x="2106" y="642"/>
                      <a:pt x="2106" y="642"/>
                    </a:cubicBezTo>
                    <a:cubicBezTo>
                      <a:pt x="2135" y="612"/>
                      <a:pt x="2151" y="573"/>
                      <a:pt x="2151" y="532"/>
                    </a:cubicBezTo>
                    <a:cubicBezTo>
                      <a:pt x="2151" y="490"/>
                      <a:pt x="2135" y="451"/>
                      <a:pt x="2106" y="422"/>
                    </a:cubicBezTo>
                    <a:cubicBezTo>
                      <a:pt x="1959" y="275"/>
                      <a:pt x="1959" y="275"/>
                      <a:pt x="1959" y="275"/>
                    </a:cubicBezTo>
                    <a:cubicBezTo>
                      <a:pt x="1901" y="217"/>
                      <a:pt x="1798" y="217"/>
                      <a:pt x="1740" y="275"/>
                    </a:cubicBezTo>
                    <a:cubicBezTo>
                      <a:pt x="1603" y="412"/>
                      <a:pt x="1603" y="412"/>
                      <a:pt x="1603" y="412"/>
                    </a:cubicBezTo>
                    <a:cubicBezTo>
                      <a:pt x="1554" y="387"/>
                      <a:pt x="1503" y="365"/>
                      <a:pt x="1450" y="349"/>
                    </a:cubicBezTo>
                    <a:cubicBezTo>
                      <a:pt x="1450" y="155"/>
                      <a:pt x="1450" y="155"/>
                      <a:pt x="1450" y="155"/>
                    </a:cubicBezTo>
                    <a:cubicBezTo>
                      <a:pt x="1450" y="70"/>
                      <a:pt x="1380" y="0"/>
                      <a:pt x="1294" y="0"/>
                    </a:cubicBezTo>
                    <a:cubicBezTo>
                      <a:pt x="1087" y="0"/>
                      <a:pt x="1087" y="0"/>
                      <a:pt x="1087" y="0"/>
                    </a:cubicBezTo>
                    <a:cubicBezTo>
                      <a:pt x="1002" y="0"/>
                      <a:pt x="932" y="70"/>
                      <a:pt x="932" y="155"/>
                    </a:cubicBezTo>
                    <a:cubicBezTo>
                      <a:pt x="932" y="349"/>
                      <a:pt x="932" y="349"/>
                      <a:pt x="932" y="349"/>
                    </a:cubicBezTo>
                    <a:cubicBezTo>
                      <a:pt x="879" y="365"/>
                      <a:pt x="828" y="387"/>
                      <a:pt x="779" y="412"/>
                    </a:cubicBezTo>
                    <a:cubicBezTo>
                      <a:pt x="642" y="276"/>
                      <a:pt x="642" y="276"/>
                      <a:pt x="642" y="276"/>
                    </a:cubicBezTo>
                    <a:cubicBezTo>
                      <a:pt x="581" y="215"/>
                      <a:pt x="483" y="215"/>
                      <a:pt x="422" y="276"/>
                    </a:cubicBezTo>
                    <a:cubicBezTo>
                      <a:pt x="276" y="422"/>
                      <a:pt x="276" y="422"/>
                      <a:pt x="276" y="422"/>
                    </a:cubicBezTo>
                    <a:cubicBezTo>
                      <a:pt x="215" y="483"/>
                      <a:pt x="215" y="581"/>
                      <a:pt x="276" y="642"/>
                    </a:cubicBezTo>
                    <a:cubicBezTo>
                      <a:pt x="413" y="779"/>
                      <a:pt x="413" y="779"/>
                      <a:pt x="413" y="779"/>
                    </a:cubicBezTo>
                    <a:cubicBezTo>
                      <a:pt x="387" y="827"/>
                      <a:pt x="366" y="879"/>
                      <a:pt x="349" y="932"/>
                    </a:cubicBezTo>
                    <a:cubicBezTo>
                      <a:pt x="156" y="932"/>
                      <a:pt x="156" y="932"/>
                      <a:pt x="156" y="932"/>
                    </a:cubicBezTo>
                    <a:cubicBezTo>
                      <a:pt x="70" y="932"/>
                      <a:pt x="0" y="1001"/>
                      <a:pt x="0" y="1087"/>
                    </a:cubicBezTo>
                    <a:cubicBezTo>
                      <a:pt x="0" y="1294"/>
                      <a:pt x="0" y="1294"/>
                      <a:pt x="0" y="1294"/>
                    </a:cubicBezTo>
                    <a:cubicBezTo>
                      <a:pt x="0" y="1380"/>
                      <a:pt x="70" y="1449"/>
                      <a:pt x="156" y="1449"/>
                    </a:cubicBezTo>
                    <a:cubicBezTo>
                      <a:pt x="349" y="1449"/>
                      <a:pt x="349" y="1449"/>
                      <a:pt x="349" y="1449"/>
                    </a:cubicBezTo>
                    <a:cubicBezTo>
                      <a:pt x="366" y="1502"/>
                      <a:pt x="387" y="1554"/>
                      <a:pt x="413" y="1602"/>
                    </a:cubicBezTo>
                    <a:cubicBezTo>
                      <a:pt x="276" y="1739"/>
                      <a:pt x="276" y="1739"/>
                      <a:pt x="276" y="1739"/>
                    </a:cubicBezTo>
                    <a:cubicBezTo>
                      <a:pt x="215" y="1800"/>
                      <a:pt x="215" y="1899"/>
                      <a:pt x="276" y="1959"/>
                    </a:cubicBezTo>
                    <a:cubicBezTo>
                      <a:pt x="422" y="2106"/>
                      <a:pt x="422" y="2106"/>
                      <a:pt x="422" y="2106"/>
                    </a:cubicBezTo>
                    <a:cubicBezTo>
                      <a:pt x="483" y="2166"/>
                      <a:pt x="581" y="2166"/>
                      <a:pt x="642" y="2106"/>
                    </a:cubicBezTo>
                    <a:cubicBezTo>
                      <a:pt x="779" y="1969"/>
                      <a:pt x="779" y="1969"/>
                      <a:pt x="779" y="1969"/>
                    </a:cubicBezTo>
                    <a:cubicBezTo>
                      <a:pt x="828" y="1995"/>
                      <a:pt x="879" y="2016"/>
                      <a:pt x="932" y="2032"/>
                    </a:cubicBezTo>
                    <a:cubicBezTo>
                      <a:pt x="932" y="2226"/>
                      <a:pt x="932" y="2226"/>
                      <a:pt x="932" y="2226"/>
                    </a:cubicBezTo>
                    <a:cubicBezTo>
                      <a:pt x="932" y="2311"/>
                      <a:pt x="1002" y="2381"/>
                      <a:pt x="1087" y="2381"/>
                    </a:cubicBezTo>
                    <a:cubicBezTo>
                      <a:pt x="1294" y="2381"/>
                      <a:pt x="1294" y="2381"/>
                      <a:pt x="1294" y="2381"/>
                    </a:cubicBezTo>
                    <a:cubicBezTo>
                      <a:pt x="1380" y="2381"/>
                      <a:pt x="1450" y="2311"/>
                      <a:pt x="1450" y="2226"/>
                    </a:cubicBezTo>
                    <a:cubicBezTo>
                      <a:pt x="1450" y="2032"/>
                      <a:pt x="1450" y="2032"/>
                      <a:pt x="1450" y="2032"/>
                    </a:cubicBezTo>
                    <a:cubicBezTo>
                      <a:pt x="1503" y="2016"/>
                      <a:pt x="1554" y="1994"/>
                      <a:pt x="1603" y="1969"/>
                    </a:cubicBezTo>
                    <a:cubicBezTo>
                      <a:pt x="1740" y="2106"/>
                      <a:pt x="1740" y="2106"/>
                      <a:pt x="1740" y="2106"/>
                    </a:cubicBezTo>
                    <a:cubicBezTo>
                      <a:pt x="1798" y="2164"/>
                      <a:pt x="1901" y="2164"/>
                      <a:pt x="1959" y="2106"/>
                    </a:cubicBezTo>
                    <a:cubicBezTo>
                      <a:pt x="2106" y="1959"/>
                      <a:pt x="2106" y="1959"/>
                      <a:pt x="2106" y="1959"/>
                    </a:cubicBezTo>
                    <a:cubicBezTo>
                      <a:pt x="2135" y="1930"/>
                      <a:pt x="2151" y="1891"/>
                      <a:pt x="2151" y="1849"/>
                    </a:cubicBezTo>
                    <a:cubicBezTo>
                      <a:pt x="2151" y="1808"/>
                      <a:pt x="2135" y="1769"/>
                      <a:pt x="2106" y="1739"/>
                    </a:cubicBezTo>
                    <a:cubicBezTo>
                      <a:pt x="1969" y="1602"/>
                      <a:pt x="1969" y="1602"/>
                      <a:pt x="1969" y="1602"/>
                    </a:cubicBezTo>
                    <a:cubicBezTo>
                      <a:pt x="1995" y="1554"/>
                      <a:pt x="2016" y="1502"/>
                      <a:pt x="2032" y="1449"/>
                    </a:cubicBezTo>
                    <a:cubicBezTo>
                      <a:pt x="2226" y="1449"/>
                      <a:pt x="2226" y="1449"/>
                      <a:pt x="2226" y="1449"/>
                    </a:cubicBezTo>
                    <a:cubicBezTo>
                      <a:pt x="2312" y="1449"/>
                      <a:pt x="2381" y="1380"/>
                      <a:pt x="2381" y="1294"/>
                    </a:cubicBezTo>
                    <a:cubicBezTo>
                      <a:pt x="2381" y="1087"/>
                      <a:pt x="2381" y="1087"/>
                      <a:pt x="2381" y="1087"/>
                    </a:cubicBezTo>
                    <a:cubicBezTo>
                      <a:pt x="2381" y="1001"/>
                      <a:pt x="2312" y="932"/>
                      <a:pt x="2226" y="932"/>
                    </a:cubicBezTo>
                    <a:close/>
                    <a:moveTo>
                      <a:pt x="2278" y="1294"/>
                    </a:moveTo>
                    <a:cubicBezTo>
                      <a:pt x="2278" y="1323"/>
                      <a:pt x="2255" y="1346"/>
                      <a:pt x="2226" y="1346"/>
                    </a:cubicBezTo>
                    <a:cubicBezTo>
                      <a:pt x="1993" y="1346"/>
                      <a:pt x="1993" y="1346"/>
                      <a:pt x="1993" y="1346"/>
                    </a:cubicBezTo>
                    <a:cubicBezTo>
                      <a:pt x="1970" y="1346"/>
                      <a:pt x="1949" y="1362"/>
                      <a:pt x="1943" y="1385"/>
                    </a:cubicBezTo>
                    <a:cubicBezTo>
                      <a:pt x="1925" y="1455"/>
                      <a:pt x="1897" y="1523"/>
                      <a:pt x="1860" y="1585"/>
                    </a:cubicBezTo>
                    <a:cubicBezTo>
                      <a:pt x="1848" y="1605"/>
                      <a:pt x="1851" y="1631"/>
                      <a:pt x="1868" y="1648"/>
                    </a:cubicBezTo>
                    <a:cubicBezTo>
                      <a:pt x="2033" y="1813"/>
                      <a:pt x="2033" y="1813"/>
                      <a:pt x="2033" y="1813"/>
                    </a:cubicBezTo>
                    <a:cubicBezTo>
                      <a:pt x="2042" y="1822"/>
                      <a:pt x="2048" y="1835"/>
                      <a:pt x="2048" y="1849"/>
                    </a:cubicBezTo>
                    <a:cubicBezTo>
                      <a:pt x="2048" y="1863"/>
                      <a:pt x="2042" y="1876"/>
                      <a:pt x="2033" y="1886"/>
                    </a:cubicBezTo>
                    <a:cubicBezTo>
                      <a:pt x="1886" y="2032"/>
                      <a:pt x="1886" y="2032"/>
                      <a:pt x="1886" y="2032"/>
                    </a:cubicBezTo>
                    <a:cubicBezTo>
                      <a:pt x="1867" y="2052"/>
                      <a:pt x="1832" y="2052"/>
                      <a:pt x="1813" y="2032"/>
                    </a:cubicBezTo>
                    <a:cubicBezTo>
                      <a:pt x="1648" y="1868"/>
                      <a:pt x="1648" y="1868"/>
                      <a:pt x="1648" y="1868"/>
                    </a:cubicBezTo>
                    <a:cubicBezTo>
                      <a:pt x="1631" y="1851"/>
                      <a:pt x="1606" y="1848"/>
                      <a:pt x="1585" y="1860"/>
                    </a:cubicBezTo>
                    <a:cubicBezTo>
                      <a:pt x="1523" y="1897"/>
                      <a:pt x="1456" y="1925"/>
                      <a:pt x="1385" y="1943"/>
                    </a:cubicBezTo>
                    <a:cubicBezTo>
                      <a:pt x="1362" y="1949"/>
                      <a:pt x="1346" y="1969"/>
                      <a:pt x="1346" y="1993"/>
                    </a:cubicBezTo>
                    <a:cubicBezTo>
                      <a:pt x="1346" y="2226"/>
                      <a:pt x="1346" y="2226"/>
                      <a:pt x="1346" y="2226"/>
                    </a:cubicBezTo>
                    <a:cubicBezTo>
                      <a:pt x="1346" y="2254"/>
                      <a:pt x="1323" y="2278"/>
                      <a:pt x="1294" y="2278"/>
                    </a:cubicBezTo>
                    <a:cubicBezTo>
                      <a:pt x="1087" y="2278"/>
                      <a:pt x="1087" y="2278"/>
                      <a:pt x="1087" y="2278"/>
                    </a:cubicBezTo>
                    <a:cubicBezTo>
                      <a:pt x="1059" y="2278"/>
                      <a:pt x="1035" y="2254"/>
                      <a:pt x="1035" y="2226"/>
                    </a:cubicBezTo>
                    <a:cubicBezTo>
                      <a:pt x="1035" y="1993"/>
                      <a:pt x="1035" y="1993"/>
                      <a:pt x="1035" y="1993"/>
                    </a:cubicBezTo>
                    <a:cubicBezTo>
                      <a:pt x="1035" y="1969"/>
                      <a:pt x="1019" y="1949"/>
                      <a:pt x="997" y="1943"/>
                    </a:cubicBezTo>
                    <a:cubicBezTo>
                      <a:pt x="926" y="1925"/>
                      <a:pt x="859" y="1897"/>
                      <a:pt x="796" y="1860"/>
                    </a:cubicBezTo>
                    <a:cubicBezTo>
                      <a:pt x="788" y="1855"/>
                      <a:pt x="779" y="1853"/>
                      <a:pt x="770" y="1853"/>
                    </a:cubicBezTo>
                    <a:cubicBezTo>
                      <a:pt x="757" y="1853"/>
                      <a:pt x="743" y="1858"/>
                      <a:pt x="733" y="1868"/>
                    </a:cubicBezTo>
                    <a:cubicBezTo>
                      <a:pt x="569" y="2032"/>
                      <a:pt x="569" y="2032"/>
                      <a:pt x="569" y="2032"/>
                    </a:cubicBezTo>
                    <a:cubicBezTo>
                      <a:pt x="548" y="2053"/>
                      <a:pt x="516" y="2053"/>
                      <a:pt x="495" y="2032"/>
                    </a:cubicBezTo>
                    <a:cubicBezTo>
                      <a:pt x="349" y="1886"/>
                      <a:pt x="349" y="1886"/>
                      <a:pt x="349" y="1886"/>
                    </a:cubicBezTo>
                    <a:cubicBezTo>
                      <a:pt x="329" y="1866"/>
                      <a:pt x="329" y="1833"/>
                      <a:pt x="349" y="1813"/>
                    </a:cubicBezTo>
                    <a:cubicBezTo>
                      <a:pt x="514" y="1648"/>
                      <a:pt x="514" y="1648"/>
                      <a:pt x="514" y="1648"/>
                    </a:cubicBezTo>
                    <a:cubicBezTo>
                      <a:pt x="530" y="1631"/>
                      <a:pt x="533" y="1605"/>
                      <a:pt x="521" y="1585"/>
                    </a:cubicBezTo>
                    <a:cubicBezTo>
                      <a:pt x="485" y="1523"/>
                      <a:pt x="457" y="1455"/>
                      <a:pt x="438" y="1385"/>
                    </a:cubicBezTo>
                    <a:cubicBezTo>
                      <a:pt x="433" y="1362"/>
                      <a:pt x="412" y="1346"/>
                      <a:pt x="388" y="1346"/>
                    </a:cubicBezTo>
                    <a:cubicBezTo>
                      <a:pt x="156" y="1346"/>
                      <a:pt x="156" y="1346"/>
                      <a:pt x="156" y="1346"/>
                    </a:cubicBezTo>
                    <a:cubicBezTo>
                      <a:pt x="127" y="1346"/>
                      <a:pt x="104" y="1323"/>
                      <a:pt x="104" y="1294"/>
                    </a:cubicBezTo>
                    <a:cubicBezTo>
                      <a:pt x="104" y="1087"/>
                      <a:pt x="104" y="1087"/>
                      <a:pt x="104" y="1087"/>
                    </a:cubicBezTo>
                    <a:cubicBezTo>
                      <a:pt x="104" y="1059"/>
                      <a:pt x="127" y="1035"/>
                      <a:pt x="156" y="1035"/>
                    </a:cubicBezTo>
                    <a:cubicBezTo>
                      <a:pt x="388" y="1035"/>
                      <a:pt x="388" y="1035"/>
                      <a:pt x="388" y="1035"/>
                    </a:cubicBezTo>
                    <a:cubicBezTo>
                      <a:pt x="412" y="1035"/>
                      <a:pt x="433" y="1019"/>
                      <a:pt x="439" y="996"/>
                    </a:cubicBezTo>
                    <a:cubicBezTo>
                      <a:pt x="457" y="926"/>
                      <a:pt x="485" y="858"/>
                      <a:pt x="522" y="796"/>
                    </a:cubicBezTo>
                    <a:cubicBezTo>
                      <a:pt x="534" y="776"/>
                      <a:pt x="530" y="750"/>
                      <a:pt x="514" y="733"/>
                    </a:cubicBezTo>
                    <a:cubicBezTo>
                      <a:pt x="349" y="569"/>
                      <a:pt x="349" y="569"/>
                      <a:pt x="349" y="569"/>
                    </a:cubicBezTo>
                    <a:cubicBezTo>
                      <a:pt x="329" y="548"/>
                      <a:pt x="329" y="515"/>
                      <a:pt x="349" y="495"/>
                    </a:cubicBezTo>
                    <a:cubicBezTo>
                      <a:pt x="495" y="349"/>
                      <a:pt x="495" y="349"/>
                      <a:pt x="495" y="349"/>
                    </a:cubicBezTo>
                    <a:cubicBezTo>
                      <a:pt x="516" y="328"/>
                      <a:pt x="548" y="329"/>
                      <a:pt x="569" y="349"/>
                    </a:cubicBezTo>
                    <a:cubicBezTo>
                      <a:pt x="733" y="513"/>
                      <a:pt x="733" y="513"/>
                      <a:pt x="733" y="513"/>
                    </a:cubicBezTo>
                    <a:cubicBezTo>
                      <a:pt x="750" y="530"/>
                      <a:pt x="776" y="533"/>
                      <a:pt x="796" y="521"/>
                    </a:cubicBezTo>
                    <a:cubicBezTo>
                      <a:pt x="859" y="485"/>
                      <a:pt x="926" y="457"/>
                      <a:pt x="997" y="438"/>
                    </a:cubicBezTo>
                    <a:cubicBezTo>
                      <a:pt x="1019" y="432"/>
                      <a:pt x="1035" y="412"/>
                      <a:pt x="1035" y="388"/>
                    </a:cubicBezTo>
                    <a:cubicBezTo>
                      <a:pt x="1035" y="155"/>
                      <a:pt x="1035" y="155"/>
                      <a:pt x="1035" y="155"/>
                    </a:cubicBezTo>
                    <a:cubicBezTo>
                      <a:pt x="1035" y="127"/>
                      <a:pt x="1059" y="104"/>
                      <a:pt x="1087" y="104"/>
                    </a:cubicBezTo>
                    <a:cubicBezTo>
                      <a:pt x="1294" y="104"/>
                      <a:pt x="1294" y="104"/>
                      <a:pt x="1294" y="104"/>
                    </a:cubicBezTo>
                    <a:cubicBezTo>
                      <a:pt x="1323" y="104"/>
                      <a:pt x="1346" y="127"/>
                      <a:pt x="1346" y="155"/>
                    </a:cubicBezTo>
                    <a:cubicBezTo>
                      <a:pt x="1346" y="388"/>
                      <a:pt x="1346" y="388"/>
                      <a:pt x="1346" y="388"/>
                    </a:cubicBezTo>
                    <a:cubicBezTo>
                      <a:pt x="1346" y="412"/>
                      <a:pt x="1362" y="432"/>
                      <a:pt x="1385" y="438"/>
                    </a:cubicBezTo>
                    <a:cubicBezTo>
                      <a:pt x="1456" y="457"/>
                      <a:pt x="1523" y="485"/>
                      <a:pt x="1585" y="521"/>
                    </a:cubicBezTo>
                    <a:cubicBezTo>
                      <a:pt x="1606" y="533"/>
                      <a:pt x="1632" y="530"/>
                      <a:pt x="1648" y="513"/>
                    </a:cubicBezTo>
                    <a:cubicBezTo>
                      <a:pt x="1813" y="349"/>
                      <a:pt x="1813" y="349"/>
                      <a:pt x="1813" y="349"/>
                    </a:cubicBezTo>
                    <a:cubicBezTo>
                      <a:pt x="1832" y="329"/>
                      <a:pt x="1867" y="329"/>
                      <a:pt x="1886" y="349"/>
                    </a:cubicBezTo>
                    <a:cubicBezTo>
                      <a:pt x="2033" y="495"/>
                      <a:pt x="2033" y="495"/>
                      <a:pt x="2033" y="495"/>
                    </a:cubicBezTo>
                    <a:cubicBezTo>
                      <a:pt x="2042" y="505"/>
                      <a:pt x="2048" y="518"/>
                      <a:pt x="2048" y="532"/>
                    </a:cubicBezTo>
                    <a:cubicBezTo>
                      <a:pt x="2048" y="546"/>
                      <a:pt x="2042" y="559"/>
                      <a:pt x="2033" y="569"/>
                    </a:cubicBezTo>
                    <a:cubicBezTo>
                      <a:pt x="1868" y="733"/>
                      <a:pt x="1868" y="733"/>
                      <a:pt x="1868" y="733"/>
                    </a:cubicBezTo>
                    <a:cubicBezTo>
                      <a:pt x="1851" y="750"/>
                      <a:pt x="1848" y="776"/>
                      <a:pt x="1860" y="796"/>
                    </a:cubicBezTo>
                    <a:cubicBezTo>
                      <a:pt x="1897" y="858"/>
                      <a:pt x="1925" y="926"/>
                      <a:pt x="1943" y="996"/>
                    </a:cubicBezTo>
                    <a:cubicBezTo>
                      <a:pt x="1949" y="1019"/>
                      <a:pt x="1970" y="1035"/>
                      <a:pt x="1993" y="1035"/>
                    </a:cubicBezTo>
                    <a:cubicBezTo>
                      <a:pt x="2226" y="1035"/>
                      <a:pt x="2226" y="1035"/>
                      <a:pt x="2226" y="1035"/>
                    </a:cubicBezTo>
                    <a:cubicBezTo>
                      <a:pt x="2255" y="1035"/>
                      <a:pt x="2278" y="1059"/>
                      <a:pt x="2278" y="1087"/>
                    </a:cubicBezTo>
                    <a:lnTo>
                      <a:pt x="2278" y="129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="1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1070" name="Freeform 31">
                <a:extLst>
                  <a:ext uri="{FF2B5EF4-FFF2-40B4-BE49-F238E27FC236}">
                    <a16:creationId xmlns:a16="http://schemas.microsoft.com/office/drawing/2014/main" id="{147B973D-0FEA-69D0-2E07-5B86877061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4913" y="8205788"/>
                <a:ext cx="896937" cy="896938"/>
              </a:xfrm>
              <a:custGeom>
                <a:avLst/>
                <a:gdLst>
                  <a:gd name="T0" fmla="*/ 466 w 932"/>
                  <a:gd name="T1" fmla="*/ 0 h 931"/>
                  <a:gd name="T2" fmla="*/ 0 w 932"/>
                  <a:gd name="T3" fmla="*/ 466 h 931"/>
                  <a:gd name="T4" fmla="*/ 466 w 932"/>
                  <a:gd name="T5" fmla="*/ 931 h 931"/>
                  <a:gd name="T6" fmla="*/ 932 w 932"/>
                  <a:gd name="T7" fmla="*/ 466 h 931"/>
                  <a:gd name="T8" fmla="*/ 466 w 932"/>
                  <a:gd name="T9" fmla="*/ 0 h 931"/>
                  <a:gd name="T10" fmla="*/ 466 w 932"/>
                  <a:gd name="T11" fmla="*/ 828 h 931"/>
                  <a:gd name="T12" fmla="*/ 103 w 932"/>
                  <a:gd name="T13" fmla="*/ 466 h 931"/>
                  <a:gd name="T14" fmla="*/ 466 w 932"/>
                  <a:gd name="T15" fmla="*/ 103 h 931"/>
                  <a:gd name="T16" fmla="*/ 828 w 932"/>
                  <a:gd name="T17" fmla="*/ 466 h 931"/>
                  <a:gd name="T18" fmla="*/ 466 w 932"/>
                  <a:gd name="T19" fmla="*/ 828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2" h="931">
                    <a:moveTo>
                      <a:pt x="466" y="0"/>
                    </a:moveTo>
                    <a:cubicBezTo>
                      <a:pt x="209" y="0"/>
                      <a:pt x="0" y="209"/>
                      <a:pt x="0" y="466"/>
                    </a:cubicBezTo>
                    <a:cubicBezTo>
                      <a:pt x="0" y="722"/>
                      <a:pt x="209" y="931"/>
                      <a:pt x="466" y="931"/>
                    </a:cubicBezTo>
                    <a:cubicBezTo>
                      <a:pt x="723" y="931"/>
                      <a:pt x="932" y="722"/>
                      <a:pt x="932" y="466"/>
                    </a:cubicBezTo>
                    <a:cubicBezTo>
                      <a:pt x="932" y="209"/>
                      <a:pt x="723" y="0"/>
                      <a:pt x="466" y="0"/>
                    </a:cubicBezTo>
                    <a:close/>
                    <a:moveTo>
                      <a:pt x="466" y="828"/>
                    </a:moveTo>
                    <a:cubicBezTo>
                      <a:pt x="266" y="828"/>
                      <a:pt x="103" y="665"/>
                      <a:pt x="103" y="466"/>
                    </a:cubicBezTo>
                    <a:cubicBezTo>
                      <a:pt x="103" y="266"/>
                      <a:pt x="266" y="103"/>
                      <a:pt x="466" y="103"/>
                    </a:cubicBezTo>
                    <a:cubicBezTo>
                      <a:pt x="666" y="103"/>
                      <a:pt x="828" y="266"/>
                      <a:pt x="828" y="466"/>
                    </a:cubicBezTo>
                    <a:cubicBezTo>
                      <a:pt x="828" y="665"/>
                      <a:pt x="666" y="828"/>
                      <a:pt x="466" y="8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="1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085DE425-E157-D048-93EC-1D0770A32E35}"/>
                </a:ext>
              </a:extLst>
            </p:cNvPr>
            <p:cNvSpPr/>
            <p:nvPr/>
          </p:nvSpPr>
          <p:spPr>
            <a:xfrm>
              <a:off x="6252357" y="6902765"/>
              <a:ext cx="2670773" cy="86177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Information on ad spend, including clicks, impressions, installs, and costs by country and ad campaign.</a:t>
              </a:r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E39F0493-D409-D0AB-B865-1392FB770946}"/>
                </a:ext>
              </a:extLst>
            </p:cNvPr>
            <p:cNvSpPr/>
            <p:nvPr/>
          </p:nvSpPr>
          <p:spPr>
            <a:xfrm>
              <a:off x="9259470" y="2469012"/>
              <a:ext cx="2712662" cy="17954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215900" dist="1778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Cambria" panose="02040503050406030204" pitchFamily="18" charset="0"/>
                </a:rPr>
                <a:t>Most revenue events occur on Android devices.</a:t>
              </a:r>
            </a:p>
            <a:p>
              <a:endParaRPr lang="en-US" sz="1000" dirty="0">
                <a:latin typeface="Cambria" panose="020405030504060302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Cambria" panose="02040503050406030204" pitchFamily="18" charset="0"/>
                </a:rPr>
                <a:t>Distribution of revenue amounts is highly skewed, with many small transactions and a few large ones.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chemeClr val="bg1"/>
                  </a:solidFill>
                  <a:latin typeface="Cambria" panose="02040503050406030204" pitchFamily="18" charset="0"/>
                </a:rPr>
                <a:t>335 rows 13 columns</a:t>
              </a:r>
              <a:endParaRPr lang="en-IN" sz="1000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34FFDDC0-0323-1997-814F-7B96055C6784}"/>
                </a:ext>
              </a:extLst>
            </p:cNvPr>
            <p:cNvSpPr/>
            <p:nvPr/>
          </p:nvSpPr>
          <p:spPr>
            <a:xfrm>
              <a:off x="9259470" y="4568486"/>
              <a:ext cx="2712662" cy="171434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215900" dist="1778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00" dirty="0">
                <a:latin typeface="Cambria" panose="020405030504060302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Cambria" panose="02040503050406030204" pitchFamily="18" charset="0"/>
                </a:rPr>
                <a:t>Majority of installs are from Android devices.</a:t>
              </a:r>
            </a:p>
            <a:p>
              <a:endParaRPr lang="en-US" sz="1000" dirty="0">
                <a:latin typeface="Cambria" panose="020405030504060302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Cambria" panose="02040503050406030204" pitchFamily="18" charset="0"/>
                </a:rPr>
                <a:t>Various campaigns and channels are contributing to installs, with some channels performing better than others.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1000" dirty="0">
                <a:latin typeface="Cambria" panose="020405030504060302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Cambria" panose="02040503050406030204" pitchFamily="18" charset="0"/>
                </a:rPr>
                <a:t>95 rows 13 Columns</a:t>
              </a:r>
            </a:p>
            <a:p>
              <a:pPr algn="ctr"/>
              <a:endParaRPr lang="en-IN" sz="1000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85" name="Rectangle 1084">
              <a:extLst>
                <a:ext uri="{FF2B5EF4-FFF2-40B4-BE49-F238E27FC236}">
                  <a16:creationId xmlns:a16="http://schemas.microsoft.com/office/drawing/2014/main" id="{59F42AA7-9996-B42B-50F4-0865CD16F324}"/>
                </a:ext>
              </a:extLst>
            </p:cNvPr>
            <p:cNvSpPr/>
            <p:nvPr/>
          </p:nvSpPr>
          <p:spPr>
            <a:xfrm>
              <a:off x="9259470" y="6433600"/>
              <a:ext cx="2705231" cy="1795438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>
              <a:outerShdw blurRad="215900" dist="1778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1000" dirty="0">
                  <a:latin typeface="Cambria" panose="02040503050406030204" pitchFamily="18" charset="0"/>
                </a:rPr>
                <a:t>There is a significant variance in ad spend across different campaigns and channels.</a:t>
              </a:r>
            </a:p>
            <a:p>
              <a:endParaRPr lang="en-IN" sz="1000" dirty="0">
                <a:latin typeface="Cambria" panose="020405030504060302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1000" dirty="0">
                  <a:latin typeface="Cambria" panose="02040503050406030204" pitchFamily="18" charset="0"/>
                </a:rPr>
                <a:t>Some campaigns have high impressions but low installs, indicating potential inefficiencies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IN" sz="1000" b="1" dirty="0">
                <a:solidFill>
                  <a:schemeClr val="bg1"/>
                </a:solidFill>
                <a:latin typeface="Cambria" panose="020405030504060302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1000" dirty="0">
                  <a:solidFill>
                    <a:schemeClr val="bg1"/>
                  </a:solidFill>
                  <a:latin typeface="Cambria" panose="02040503050406030204" pitchFamily="18" charset="0"/>
                </a:rPr>
                <a:t>39 rows 9 Columns</a:t>
              </a:r>
            </a:p>
          </p:txBody>
        </p:sp>
        <p:pic>
          <p:nvPicPr>
            <p:cNvPr id="1086" name="Picture 4">
              <a:extLst>
                <a:ext uri="{FF2B5EF4-FFF2-40B4-BE49-F238E27FC236}">
                  <a16:creationId xmlns:a16="http://schemas.microsoft.com/office/drawing/2014/main" id="{6DB2CD91-4689-E22D-BEF1-CD9AE7D210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5800" y="2597094"/>
              <a:ext cx="2510509" cy="1615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3" name="Picture 2">
              <a:extLst>
                <a:ext uri="{FF2B5EF4-FFF2-40B4-BE49-F238E27FC236}">
                  <a16:creationId xmlns:a16="http://schemas.microsoft.com/office/drawing/2014/main" id="{7C8BBD3C-245A-E2B2-F391-BDE718389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80406" y="2597094"/>
              <a:ext cx="2043428" cy="1678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4" name="Picture 2">
              <a:extLst>
                <a:ext uri="{FF2B5EF4-FFF2-40B4-BE49-F238E27FC236}">
                  <a16:creationId xmlns:a16="http://schemas.microsoft.com/office/drawing/2014/main" id="{44DF96ED-EEBC-06EE-DEC3-4F97ADF5D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24236" y="4458672"/>
              <a:ext cx="2155768" cy="1745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5" name="Picture 4">
              <a:extLst>
                <a:ext uri="{FF2B5EF4-FFF2-40B4-BE49-F238E27FC236}">
                  <a16:creationId xmlns:a16="http://schemas.microsoft.com/office/drawing/2014/main" id="{834A777B-421D-01B6-BB94-CA7A53F41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1351" y="4448135"/>
              <a:ext cx="2464958" cy="1917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6" name="Picture 2">
              <a:extLst>
                <a:ext uri="{FF2B5EF4-FFF2-40B4-BE49-F238E27FC236}">
                  <a16:creationId xmlns:a16="http://schemas.microsoft.com/office/drawing/2014/main" id="{50479E7A-924B-EAB1-A7B2-20F2E43488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5801" y="6505533"/>
              <a:ext cx="2464958" cy="1880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7" name="Picture 4">
              <a:extLst>
                <a:ext uri="{FF2B5EF4-FFF2-40B4-BE49-F238E27FC236}">
                  <a16:creationId xmlns:a16="http://schemas.microsoft.com/office/drawing/2014/main" id="{47D9E48A-FC44-C274-FC36-D9469080F5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0563" y="6573113"/>
              <a:ext cx="2769552" cy="1745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8" name="Rectangle 1097">
              <a:extLst>
                <a:ext uri="{FF2B5EF4-FFF2-40B4-BE49-F238E27FC236}">
                  <a16:creationId xmlns:a16="http://schemas.microsoft.com/office/drawing/2014/main" id="{319DC78E-A027-B840-C284-F4B919BAF4A8}"/>
                </a:ext>
              </a:extLst>
            </p:cNvPr>
            <p:cNvSpPr/>
            <p:nvPr/>
          </p:nvSpPr>
          <p:spPr>
            <a:xfrm>
              <a:off x="5102727" y="1599423"/>
              <a:ext cx="4130865" cy="71235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215900" dist="1778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Definition</a:t>
              </a:r>
            </a:p>
          </p:txBody>
        </p:sp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2CF3D241-23C6-A4BD-E95F-154489961E77}"/>
                </a:ext>
              </a:extLst>
            </p:cNvPr>
            <p:cNvSpPr/>
            <p:nvPr/>
          </p:nvSpPr>
          <p:spPr>
            <a:xfrm>
              <a:off x="9268340" y="1599422"/>
              <a:ext cx="2712662" cy="71235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215900" dist="1778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EDA</a:t>
              </a:r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2F908302-2EFD-2EA1-854A-CC5187956C78}"/>
                </a:ext>
              </a:extLst>
            </p:cNvPr>
            <p:cNvSpPr/>
            <p:nvPr/>
          </p:nvSpPr>
          <p:spPr>
            <a:xfrm>
              <a:off x="12115800" y="1599422"/>
              <a:ext cx="5008034" cy="71235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215900" dist="1778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Graphs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384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D4A0E92-0718-DDB3-8176-B90DD98B53C6}"/>
              </a:ext>
            </a:extLst>
          </p:cNvPr>
          <p:cNvSpPr txBox="1"/>
          <p:nvPr/>
        </p:nvSpPr>
        <p:spPr>
          <a:xfrm>
            <a:off x="685800" y="419100"/>
            <a:ext cx="5338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545454"/>
                </a:solidFill>
                <a:latin typeface="Cambria" panose="02040503050406030204" pitchFamily="18" charset="0"/>
              </a:rPr>
              <a:t>Data Cleaning and Preparation: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D9E3EF-E4CF-8A6F-4FBB-B6C14661EC37}"/>
              </a:ext>
            </a:extLst>
          </p:cNvPr>
          <p:cNvSpPr/>
          <p:nvPr/>
        </p:nvSpPr>
        <p:spPr>
          <a:xfrm>
            <a:off x="166567" y="190500"/>
            <a:ext cx="17954866" cy="9982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" panose="02040503050406030204" pitchFamily="18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568775-8D5F-FF5C-D184-32E5FAE1E2C4}"/>
              </a:ext>
            </a:extLst>
          </p:cNvPr>
          <p:cNvGrpSpPr/>
          <p:nvPr/>
        </p:nvGrpSpPr>
        <p:grpSpPr>
          <a:xfrm>
            <a:off x="881331" y="1600361"/>
            <a:ext cx="2664257" cy="769442"/>
            <a:chOff x="1867748" y="1801572"/>
            <a:chExt cx="2664257" cy="76944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FE9A82F-022A-70DE-D5E7-52E1F98642E2}"/>
                </a:ext>
              </a:extLst>
            </p:cNvPr>
            <p:cNvSpPr/>
            <p:nvPr/>
          </p:nvSpPr>
          <p:spPr>
            <a:xfrm>
              <a:off x="1867748" y="2170904"/>
              <a:ext cx="266425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cs typeface="Arial" pitchFamily="34" charset="0"/>
                </a:rPr>
                <a:t>15 Duplicates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B962DFB-B807-D0F7-2DA9-B5B0F3C10B38}"/>
                </a:ext>
              </a:extLst>
            </p:cNvPr>
            <p:cNvSpPr/>
            <p:nvPr/>
          </p:nvSpPr>
          <p:spPr>
            <a:xfrm>
              <a:off x="3225236" y="1801572"/>
              <a:ext cx="130676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000" b="1" kern="0" cap="all" dirty="0">
                  <a:solidFill>
                    <a:schemeClr val="accent4"/>
                  </a:solidFill>
                  <a:latin typeface="Cambria" panose="02040503050406030204" pitchFamily="18" charset="0"/>
                  <a:cs typeface="Arial" pitchFamily="34" charset="0"/>
                </a:rPr>
                <a:t>Revenue</a:t>
              </a:r>
              <a:endParaRPr lang="en-US" sz="2000" b="1" cap="all" dirty="0">
                <a:solidFill>
                  <a:schemeClr val="accent4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7B736D-17F0-5C04-83D1-90E172D5AF71}"/>
              </a:ext>
            </a:extLst>
          </p:cNvPr>
          <p:cNvGrpSpPr/>
          <p:nvPr/>
        </p:nvGrpSpPr>
        <p:grpSpPr>
          <a:xfrm>
            <a:off x="-446377" y="4190983"/>
            <a:ext cx="2348201" cy="769442"/>
            <a:chOff x="1867748" y="1801572"/>
            <a:chExt cx="2664257" cy="76944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608CB1A-CC3C-D034-371B-FAAF5C636B96}"/>
                </a:ext>
              </a:extLst>
            </p:cNvPr>
            <p:cNvSpPr/>
            <p:nvPr/>
          </p:nvSpPr>
          <p:spPr>
            <a:xfrm>
              <a:off x="1867748" y="2170904"/>
              <a:ext cx="266425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cs typeface="Arial" pitchFamily="34" charset="0"/>
                </a:rPr>
                <a:t>6 Duplicates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E3D6B52-24BD-3DDE-7FDB-556F3FD7D0F8}"/>
                </a:ext>
              </a:extLst>
            </p:cNvPr>
            <p:cNvSpPr/>
            <p:nvPr/>
          </p:nvSpPr>
          <p:spPr>
            <a:xfrm>
              <a:off x="3029345" y="1801572"/>
              <a:ext cx="15026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000" b="1" kern="0" cap="all" dirty="0">
                  <a:solidFill>
                    <a:schemeClr val="accent3"/>
                  </a:solidFill>
                  <a:latin typeface="Cambria" panose="02040503050406030204" pitchFamily="18" charset="0"/>
                  <a:cs typeface="Arial" pitchFamily="34" charset="0"/>
                </a:rPr>
                <a:t>Installs</a:t>
              </a:r>
              <a:endParaRPr lang="en-US" sz="2000" b="1" cap="all" dirty="0">
                <a:solidFill>
                  <a:schemeClr val="accent3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ACCD03-24F3-6E53-E03F-DA1965E7C2C3}"/>
              </a:ext>
            </a:extLst>
          </p:cNvPr>
          <p:cNvGrpSpPr/>
          <p:nvPr/>
        </p:nvGrpSpPr>
        <p:grpSpPr>
          <a:xfrm>
            <a:off x="7027672" y="4413401"/>
            <a:ext cx="2664257" cy="769442"/>
            <a:chOff x="8727978" y="4375610"/>
            <a:chExt cx="2664257" cy="76944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3533BD3-63A9-DCC6-75E3-5CD0E274B8A3}"/>
                </a:ext>
              </a:extLst>
            </p:cNvPr>
            <p:cNvSpPr/>
            <p:nvPr/>
          </p:nvSpPr>
          <p:spPr>
            <a:xfrm>
              <a:off x="8727978" y="4744942"/>
              <a:ext cx="266425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cs typeface="Arial" pitchFamily="34" charset="0"/>
                </a:rPr>
                <a:t>0 Duplicates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A6F4353-E285-BCFD-7848-BBDDAE4EC75F}"/>
                </a:ext>
              </a:extLst>
            </p:cNvPr>
            <p:cNvSpPr/>
            <p:nvPr/>
          </p:nvSpPr>
          <p:spPr>
            <a:xfrm>
              <a:off x="8727978" y="4375610"/>
              <a:ext cx="13805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kern="0" cap="all" dirty="0">
                  <a:solidFill>
                    <a:schemeClr val="accent5"/>
                  </a:solidFill>
                  <a:latin typeface="Cambria" panose="02040503050406030204" pitchFamily="18" charset="0"/>
                  <a:cs typeface="Arial" pitchFamily="34" charset="0"/>
                </a:rPr>
                <a:t>Ad Spend</a:t>
              </a:r>
              <a:endParaRPr lang="en-US" sz="2000" b="1" cap="all" dirty="0">
                <a:solidFill>
                  <a:schemeClr val="accent5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48" name="Pentagon 47">
            <a:extLst>
              <a:ext uri="{FF2B5EF4-FFF2-40B4-BE49-F238E27FC236}">
                <a16:creationId xmlns:a16="http://schemas.microsoft.com/office/drawing/2014/main" id="{C3B7A7FB-A23C-5BA6-FEF3-DA9EF847D585}"/>
              </a:ext>
            </a:extLst>
          </p:cNvPr>
          <p:cNvSpPr/>
          <p:nvPr/>
        </p:nvSpPr>
        <p:spPr>
          <a:xfrm rot="7349750">
            <a:off x="2995120" y="2940500"/>
            <a:ext cx="1498571" cy="738190"/>
          </a:xfrm>
          <a:prstGeom prst="homePlate">
            <a:avLst>
              <a:gd name="adj" fmla="val 44193"/>
            </a:avLst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" panose="02040503050406030204" pitchFamily="18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F4F91C-F6A5-B881-866A-FF843672BC16}"/>
              </a:ext>
            </a:extLst>
          </p:cNvPr>
          <p:cNvGrpSpPr/>
          <p:nvPr/>
        </p:nvGrpSpPr>
        <p:grpSpPr>
          <a:xfrm>
            <a:off x="3707567" y="1414790"/>
            <a:ext cx="1499616" cy="1496291"/>
            <a:chOff x="5370997" y="1650671"/>
            <a:chExt cx="1499616" cy="1496291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1CE3C02-7D98-2F47-8E3E-9CDCEF04E0C1}"/>
                </a:ext>
              </a:extLst>
            </p:cNvPr>
            <p:cNvSpPr/>
            <p:nvPr/>
          </p:nvSpPr>
          <p:spPr>
            <a:xfrm>
              <a:off x="5370997" y="1650671"/>
              <a:ext cx="1499616" cy="149629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889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mbria" panose="02040503050406030204" pitchFamily="18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F625137-79A3-BDEC-597E-E8FCF4CD1C23}"/>
                </a:ext>
              </a:extLst>
            </p:cNvPr>
            <p:cNvSpPr/>
            <p:nvPr/>
          </p:nvSpPr>
          <p:spPr>
            <a:xfrm>
              <a:off x="5532977" y="1809028"/>
              <a:ext cx="1175657" cy="117957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54" name="Pentagon 53">
            <a:extLst>
              <a:ext uri="{FF2B5EF4-FFF2-40B4-BE49-F238E27FC236}">
                <a16:creationId xmlns:a16="http://schemas.microsoft.com/office/drawing/2014/main" id="{CDCB7A25-0453-35E0-E614-23618AEDF16A}"/>
              </a:ext>
            </a:extLst>
          </p:cNvPr>
          <p:cNvSpPr/>
          <p:nvPr/>
        </p:nvSpPr>
        <p:spPr>
          <a:xfrm>
            <a:off x="3462021" y="4526267"/>
            <a:ext cx="1498571" cy="738190"/>
          </a:xfrm>
          <a:prstGeom prst="homePlate">
            <a:avLst>
              <a:gd name="adj" fmla="val 44193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" panose="02040503050406030204" pitchFamily="18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E36C8BC-71DD-07BD-939B-1DD67106FE82}"/>
              </a:ext>
            </a:extLst>
          </p:cNvPr>
          <p:cNvGrpSpPr/>
          <p:nvPr/>
        </p:nvGrpSpPr>
        <p:grpSpPr>
          <a:xfrm>
            <a:off x="2113102" y="4123301"/>
            <a:ext cx="1496291" cy="1499616"/>
            <a:chOff x="3776532" y="4359182"/>
            <a:chExt cx="1496291" cy="1499616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F0211A0-9449-3A20-1E43-0D3E6A23A4AB}"/>
                </a:ext>
              </a:extLst>
            </p:cNvPr>
            <p:cNvSpPr/>
            <p:nvPr/>
          </p:nvSpPr>
          <p:spPr>
            <a:xfrm rot="14344310">
              <a:off x="3774870" y="4360844"/>
              <a:ext cx="1499616" cy="14962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889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mbria" panose="02040503050406030204" pitchFamily="18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E527221-9DCA-D443-4F07-36FF94BEA561}"/>
                </a:ext>
              </a:extLst>
            </p:cNvPr>
            <p:cNvGrpSpPr/>
            <p:nvPr/>
          </p:nvGrpSpPr>
          <p:grpSpPr>
            <a:xfrm>
              <a:off x="3934890" y="4521161"/>
              <a:ext cx="1179576" cy="1175657"/>
              <a:chOff x="3934890" y="4521160"/>
              <a:chExt cx="1179576" cy="1175657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F9702A4-3EED-F7F3-53EF-C247FA22C728}"/>
                  </a:ext>
                </a:extLst>
              </p:cNvPr>
              <p:cNvSpPr/>
              <p:nvPr/>
            </p:nvSpPr>
            <p:spPr>
              <a:xfrm rot="14344310">
                <a:off x="3936849" y="4519201"/>
                <a:ext cx="1175657" cy="117957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Cambria" panose="02040503050406030204" pitchFamily="18" charset="0"/>
                </a:endParaRPr>
              </a:p>
            </p:txBody>
          </p:sp>
          <p:grpSp>
            <p:nvGrpSpPr>
              <p:cNvPr id="59" name="Group 9">
                <a:extLst>
                  <a:ext uri="{FF2B5EF4-FFF2-40B4-BE49-F238E27FC236}">
                    <a16:creationId xmlns:a16="http://schemas.microsoft.com/office/drawing/2014/main" id="{C8B80B89-BEE4-E52C-3F9A-90800D32FBD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216487" y="4803985"/>
                <a:ext cx="616380" cy="610009"/>
                <a:chOff x="524" y="441"/>
                <a:chExt cx="4354" cy="4309"/>
              </a:xfrm>
              <a:solidFill>
                <a:schemeClr val="bg1"/>
              </a:solidFill>
            </p:grpSpPr>
            <p:sp>
              <p:nvSpPr>
                <p:cNvPr id="60" name="Freeform 11">
                  <a:extLst>
                    <a:ext uri="{FF2B5EF4-FFF2-40B4-BE49-F238E27FC236}">
                      <a16:creationId xmlns:a16="http://schemas.microsoft.com/office/drawing/2014/main" id="{9D0CA7F4-63BE-8CCB-6BB6-6F5775B9971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4" y="441"/>
                  <a:ext cx="2580" cy="2580"/>
                </a:xfrm>
                <a:custGeom>
                  <a:avLst/>
                  <a:gdLst>
                    <a:gd name="T0" fmla="*/ 1130 w 2580"/>
                    <a:gd name="T1" fmla="*/ 850 h 2580"/>
                    <a:gd name="T2" fmla="*/ 952 w 2580"/>
                    <a:gd name="T3" fmla="*/ 974 h 2580"/>
                    <a:gd name="T4" fmla="*/ 849 w 2580"/>
                    <a:gd name="T5" fmla="*/ 1167 h 2580"/>
                    <a:gd name="T6" fmla="*/ 849 w 2580"/>
                    <a:gd name="T7" fmla="*/ 1392 h 2580"/>
                    <a:gd name="T8" fmla="*/ 952 w 2580"/>
                    <a:gd name="T9" fmla="*/ 1585 h 2580"/>
                    <a:gd name="T10" fmla="*/ 1130 w 2580"/>
                    <a:gd name="T11" fmla="*/ 1709 h 2580"/>
                    <a:gd name="T12" fmla="*/ 1354 w 2580"/>
                    <a:gd name="T13" fmla="*/ 1737 h 2580"/>
                    <a:gd name="T14" fmla="*/ 1559 w 2580"/>
                    <a:gd name="T15" fmla="*/ 1658 h 2580"/>
                    <a:gd name="T16" fmla="*/ 1702 w 2580"/>
                    <a:gd name="T17" fmla="*/ 1497 h 2580"/>
                    <a:gd name="T18" fmla="*/ 1757 w 2580"/>
                    <a:gd name="T19" fmla="*/ 1280 h 2580"/>
                    <a:gd name="T20" fmla="*/ 1702 w 2580"/>
                    <a:gd name="T21" fmla="*/ 1064 h 2580"/>
                    <a:gd name="T22" fmla="*/ 1559 w 2580"/>
                    <a:gd name="T23" fmla="*/ 901 h 2580"/>
                    <a:gd name="T24" fmla="*/ 1354 w 2580"/>
                    <a:gd name="T25" fmla="*/ 822 h 2580"/>
                    <a:gd name="T26" fmla="*/ 1464 w 2580"/>
                    <a:gd name="T27" fmla="*/ 4 h 2580"/>
                    <a:gd name="T28" fmla="*/ 1545 w 2580"/>
                    <a:gd name="T29" fmla="*/ 77 h 2580"/>
                    <a:gd name="T30" fmla="*/ 1702 w 2580"/>
                    <a:gd name="T31" fmla="*/ 310 h 2580"/>
                    <a:gd name="T32" fmla="*/ 1973 w 2580"/>
                    <a:gd name="T33" fmla="*/ 260 h 2580"/>
                    <a:gd name="T34" fmla="*/ 2067 w 2580"/>
                    <a:gd name="T35" fmla="*/ 256 h 2580"/>
                    <a:gd name="T36" fmla="*/ 2323 w 2580"/>
                    <a:gd name="T37" fmla="*/ 503 h 2580"/>
                    <a:gd name="T38" fmla="*/ 2329 w 2580"/>
                    <a:gd name="T39" fmla="*/ 611 h 2580"/>
                    <a:gd name="T40" fmla="*/ 2286 w 2580"/>
                    <a:gd name="T41" fmla="*/ 924 h 2580"/>
                    <a:gd name="T42" fmla="*/ 2530 w 2580"/>
                    <a:gd name="T43" fmla="*/ 1048 h 2580"/>
                    <a:gd name="T44" fmla="*/ 2580 w 2580"/>
                    <a:gd name="T45" fmla="*/ 1144 h 2580"/>
                    <a:gd name="T46" fmla="*/ 2551 w 2580"/>
                    <a:gd name="T47" fmla="*/ 1502 h 2580"/>
                    <a:gd name="T48" fmla="*/ 2309 w 2580"/>
                    <a:gd name="T49" fmla="*/ 1560 h 2580"/>
                    <a:gd name="T50" fmla="*/ 2315 w 2580"/>
                    <a:gd name="T51" fmla="*/ 1943 h 2580"/>
                    <a:gd name="T52" fmla="*/ 2339 w 2580"/>
                    <a:gd name="T53" fmla="*/ 2035 h 2580"/>
                    <a:gd name="T54" fmla="*/ 2108 w 2580"/>
                    <a:gd name="T55" fmla="*/ 2297 h 2580"/>
                    <a:gd name="T56" fmla="*/ 2003 w 2580"/>
                    <a:gd name="T57" fmla="*/ 2330 h 2580"/>
                    <a:gd name="T58" fmla="*/ 1731 w 2580"/>
                    <a:gd name="T59" fmla="*/ 2237 h 2580"/>
                    <a:gd name="T60" fmla="*/ 1535 w 2580"/>
                    <a:gd name="T61" fmla="*/ 2504 h 2580"/>
                    <a:gd name="T62" fmla="*/ 1453 w 2580"/>
                    <a:gd name="T63" fmla="*/ 2576 h 2580"/>
                    <a:gd name="T64" fmla="*/ 1090 w 2580"/>
                    <a:gd name="T65" fmla="*/ 2566 h 2580"/>
                    <a:gd name="T66" fmla="*/ 1028 w 2580"/>
                    <a:gd name="T67" fmla="*/ 2476 h 2580"/>
                    <a:gd name="T68" fmla="*/ 772 w 2580"/>
                    <a:gd name="T69" fmla="*/ 2192 h 2580"/>
                    <a:gd name="T70" fmla="*/ 561 w 2580"/>
                    <a:gd name="T71" fmla="*/ 2331 h 2580"/>
                    <a:gd name="T72" fmla="*/ 472 w 2580"/>
                    <a:gd name="T73" fmla="*/ 2297 h 2580"/>
                    <a:gd name="T74" fmla="*/ 242 w 2580"/>
                    <a:gd name="T75" fmla="*/ 2023 h 2580"/>
                    <a:gd name="T76" fmla="*/ 380 w 2580"/>
                    <a:gd name="T77" fmla="*/ 1798 h 2580"/>
                    <a:gd name="T78" fmla="*/ 104 w 2580"/>
                    <a:gd name="T79" fmla="*/ 1552 h 2580"/>
                    <a:gd name="T80" fmla="*/ 13 w 2580"/>
                    <a:gd name="T81" fmla="*/ 1490 h 2580"/>
                    <a:gd name="T82" fmla="*/ 4 w 2580"/>
                    <a:gd name="T83" fmla="*/ 1127 h 2580"/>
                    <a:gd name="T84" fmla="*/ 77 w 2580"/>
                    <a:gd name="T85" fmla="*/ 1045 h 2580"/>
                    <a:gd name="T86" fmla="*/ 334 w 2580"/>
                    <a:gd name="T87" fmla="*/ 853 h 2580"/>
                    <a:gd name="T88" fmla="*/ 244 w 2580"/>
                    <a:gd name="T89" fmla="*/ 593 h 2580"/>
                    <a:gd name="T90" fmla="*/ 259 w 2580"/>
                    <a:gd name="T91" fmla="*/ 500 h 2580"/>
                    <a:gd name="T92" fmla="*/ 521 w 2580"/>
                    <a:gd name="T93" fmla="*/ 253 h 2580"/>
                    <a:gd name="T94" fmla="*/ 629 w 2580"/>
                    <a:gd name="T95" fmla="*/ 274 h 2580"/>
                    <a:gd name="T96" fmla="*/ 952 w 2580"/>
                    <a:gd name="T97" fmla="*/ 285 h 2580"/>
                    <a:gd name="T98" fmla="*/ 1060 w 2580"/>
                    <a:gd name="T99" fmla="*/ 51 h 2580"/>
                    <a:gd name="T100" fmla="*/ 1156 w 2580"/>
                    <a:gd name="T101" fmla="*/ 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580" h="2580">
                      <a:moveTo>
                        <a:pt x="1296" y="818"/>
                      </a:moveTo>
                      <a:lnTo>
                        <a:pt x="1238" y="822"/>
                      </a:lnTo>
                      <a:lnTo>
                        <a:pt x="1182" y="833"/>
                      </a:lnTo>
                      <a:lnTo>
                        <a:pt x="1130" y="850"/>
                      </a:lnTo>
                      <a:lnTo>
                        <a:pt x="1080" y="872"/>
                      </a:lnTo>
                      <a:lnTo>
                        <a:pt x="1033" y="901"/>
                      </a:lnTo>
                      <a:lnTo>
                        <a:pt x="990" y="936"/>
                      </a:lnTo>
                      <a:lnTo>
                        <a:pt x="952" y="974"/>
                      </a:lnTo>
                      <a:lnTo>
                        <a:pt x="917" y="1016"/>
                      </a:lnTo>
                      <a:lnTo>
                        <a:pt x="889" y="1064"/>
                      </a:lnTo>
                      <a:lnTo>
                        <a:pt x="866" y="1114"/>
                      </a:lnTo>
                      <a:lnTo>
                        <a:pt x="849" y="1167"/>
                      </a:lnTo>
                      <a:lnTo>
                        <a:pt x="838" y="1222"/>
                      </a:lnTo>
                      <a:lnTo>
                        <a:pt x="835" y="1280"/>
                      </a:lnTo>
                      <a:lnTo>
                        <a:pt x="838" y="1337"/>
                      </a:lnTo>
                      <a:lnTo>
                        <a:pt x="849" y="1392"/>
                      </a:lnTo>
                      <a:lnTo>
                        <a:pt x="866" y="1447"/>
                      </a:lnTo>
                      <a:lnTo>
                        <a:pt x="889" y="1497"/>
                      </a:lnTo>
                      <a:lnTo>
                        <a:pt x="917" y="1543"/>
                      </a:lnTo>
                      <a:lnTo>
                        <a:pt x="952" y="1585"/>
                      </a:lnTo>
                      <a:lnTo>
                        <a:pt x="990" y="1625"/>
                      </a:lnTo>
                      <a:lnTo>
                        <a:pt x="1033" y="1658"/>
                      </a:lnTo>
                      <a:lnTo>
                        <a:pt x="1080" y="1687"/>
                      </a:lnTo>
                      <a:lnTo>
                        <a:pt x="1130" y="1709"/>
                      </a:lnTo>
                      <a:lnTo>
                        <a:pt x="1182" y="1726"/>
                      </a:lnTo>
                      <a:lnTo>
                        <a:pt x="1238" y="1737"/>
                      </a:lnTo>
                      <a:lnTo>
                        <a:pt x="1296" y="1741"/>
                      </a:lnTo>
                      <a:lnTo>
                        <a:pt x="1354" y="1737"/>
                      </a:lnTo>
                      <a:lnTo>
                        <a:pt x="1409" y="1726"/>
                      </a:lnTo>
                      <a:lnTo>
                        <a:pt x="1462" y="1709"/>
                      </a:lnTo>
                      <a:lnTo>
                        <a:pt x="1512" y="1687"/>
                      </a:lnTo>
                      <a:lnTo>
                        <a:pt x="1559" y="1658"/>
                      </a:lnTo>
                      <a:lnTo>
                        <a:pt x="1602" y="1625"/>
                      </a:lnTo>
                      <a:lnTo>
                        <a:pt x="1640" y="1585"/>
                      </a:lnTo>
                      <a:lnTo>
                        <a:pt x="1675" y="1543"/>
                      </a:lnTo>
                      <a:lnTo>
                        <a:pt x="1702" y="1497"/>
                      </a:lnTo>
                      <a:lnTo>
                        <a:pt x="1726" y="1447"/>
                      </a:lnTo>
                      <a:lnTo>
                        <a:pt x="1743" y="1392"/>
                      </a:lnTo>
                      <a:lnTo>
                        <a:pt x="1754" y="1337"/>
                      </a:lnTo>
                      <a:lnTo>
                        <a:pt x="1757" y="1280"/>
                      </a:lnTo>
                      <a:lnTo>
                        <a:pt x="1754" y="1222"/>
                      </a:lnTo>
                      <a:lnTo>
                        <a:pt x="1743" y="1167"/>
                      </a:lnTo>
                      <a:lnTo>
                        <a:pt x="1726" y="1114"/>
                      </a:lnTo>
                      <a:lnTo>
                        <a:pt x="1702" y="1064"/>
                      </a:lnTo>
                      <a:lnTo>
                        <a:pt x="1675" y="1016"/>
                      </a:lnTo>
                      <a:lnTo>
                        <a:pt x="1640" y="974"/>
                      </a:lnTo>
                      <a:lnTo>
                        <a:pt x="1602" y="936"/>
                      </a:lnTo>
                      <a:lnTo>
                        <a:pt x="1559" y="901"/>
                      </a:lnTo>
                      <a:lnTo>
                        <a:pt x="1512" y="872"/>
                      </a:lnTo>
                      <a:lnTo>
                        <a:pt x="1462" y="850"/>
                      </a:lnTo>
                      <a:lnTo>
                        <a:pt x="1409" y="833"/>
                      </a:lnTo>
                      <a:lnTo>
                        <a:pt x="1354" y="822"/>
                      </a:lnTo>
                      <a:lnTo>
                        <a:pt x="1296" y="818"/>
                      </a:lnTo>
                      <a:close/>
                      <a:moveTo>
                        <a:pt x="1156" y="0"/>
                      </a:moveTo>
                      <a:lnTo>
                        <a:pt x="1435" y="0"/>
                      </a:lnTo>
                      <a:lnTo>
                        <a:pt x="1464" y="4"/>
                      </a:lnTo>
                      <a:lnTo>
                        <a:pt x="1490" y="13"/>
                      </a:lnTo>
                      <a:lnTo>
                        <a:pt x="1514" y="30"/>
                      </a:lnTo>
                      <a:lnTo>
                        <a:pt x="1532" y="51"/>
                      </a:lnTo>
                      <a:lnTo>
                        <a:pt x="1545" y="77"/>
                      </a:lnTo>
                      <a:lnTo>
                        <a:pt x="1552" y="104"/>
                      </a:lnTo>
                      <a:lnTo>
                        <a:pt x="1570" y="265"/>
                      </a:lnTo>
                      <a:lnTo>
                        <a:pt x="1638" y="285"/>
                      </a:lnTo>
                      <a:lnTo>
                        <a:pt x="1702" y="310"/>
                      </a:lnTo>
                      <a:lnTo>
                        <a:pt x="1766" y="339"/>
                      </a:lnTo>
                      <a:lnTo>
                        <a:pt x="1828" y="372"/>
                      </a:lnTo>
                      <a:lnTo>
                        <a:pt x="1952" y="274"/>
                      </a:lnTo>
                      <a:lnTo>
                        <a:pt x="1973" y="260"/>
                      </a:lnTo>
                      <a:lnTo>
                        <a:pt x="1995" y="252"/>
                      </a:lnTo>
                      <a:lnTo>
                        <a:pt x="2019" y="248"/>
                      </a:lnTo>
                      <a:lnTo>
                        <a:pt x="2043" y="249"/>
                      </a:lnTo>
                      <a:lnTo>
                        <a:pt x="2067" y="256"/>
                      </a:lnTo>
                      <a:lnTo>
                        <a:pt x="2089" y="267"/>
                      </a:lnTo>
                      <a:lnTo>
                        <a:pt x="2108" y="282"/>
                      </a:lnTo>
                      <a:lnTo>
                        <a:pt x="2304" y="479"/>
                      </a:lnTo>
                      <a:lnTo>
                        <a:pt x="2323" y="503"/>
                      </a:lnTo>
                      <a:lnTo>
                        <a:pt x="2335" y="529"/>
                      </a:lnTo>
                      <a:lnTo>
                        <a:pt x="2339" y="557"/>
                      </a:lnTo>
                      <a:lnTo>
                        <a:pt x="2337" y="585"/>
                      </a:lnTo>
                      <a:lnTo>
                        <a:pt x="2329" y="611"/>
                      </a:lnTo>
                      <a:lnTo>
                        <a:pt x="2313" y="636"/>
                      </a:lnTo>
                      <a:lnTo>
                        <a:pt x="2213" y="764"/>
                      </a:lnTo>
                      <a:lnTo>
                        <a:pt x="2253" y="842"/>
                      </a:lnTo>
                      <a:lnTo>
                        <a:pt x="2286" y="924"/>
                      </a:lnTo>
                      <a:lnTo>
                        <a:pt x="2312" y="1008"/>
                      </a:lnTo>
                      <a:lnTo>
                        <a:pt x="2476" y="1027"/>
                      </a:lnTo>
                      <a:lnTo>
                        <a:pt x="2505" y="1033"/>
                      </a:lnTo>
                      <a:lnTo>
                        <a:pt x="2530" y="1048"/>
                      </a:lnTo>
                      <a:lnTo>
                        <a:pt x="2551" y="1066"/>
                      </a:lnTo>
                      <a:lnTo>
                        <a:pt x="2567" y="1089"/>
                      </a:lnTo>
                      <a:lnTo>
                        <a:pt x="2577" y="1115"/>
                      </a:lnTo>
                      <a:lnTo>
                        <a:pt x="2580" y="1144"/>
                      </a:lnTo>
                      <a:lnTo>
                        <a:pt x="2580" y="1423"/>
                      </a:lnTo>
                      <a:lnTo>
                        <a:pt x="2577" y="1452"/>
                      </a:lnTo>
                      <a:lnTo>
                        <a:pt x="2567" y="1478"/>
                      </a:lnTo>
                      <a:lnTo>
                        <a:pt x="2551" y="1502"/>
                      </a:lnTo>
                      <a:lnTo>
                        <a:pt x="2530" y="1520"/>
                      </a:lnTo>
                      <a:lnTo>
                        <a:pt x="2505" y="1534"/>
                      </a:lnTo>
                      <a:lnTo>
                        <a:pt x="2476" y="1540"/>
                      </a:lnTo>
                      <a:lnTo>
                        <a:pt x="2309" y="1560"/>
                      </a:lnTo>
                      <a:lnTo>
                        <a:pt x="2282" y="1645"/>
                      </a:lnTo>
                      <a:lnTo>
                        <a:pt x="2247" y="1726"/>
                      </a:lnTo>
                      <a:lnTo>
                        <a:pt x="2207" y="1806"/>
                      </a:lnTo>
                      <a:lnTo>
                        <a:pt x="2315" y="1943"/>
                      </a:lnTo>
                      <a:lnTo>
                        <a:pt x="2328" y="1964"/>
                      </a:lnTo>
                      <a:lnTo>
                        <a:pt x="2336" y="1988"/>
                      </a:lnTo>
                      <a:lnTo>
                        <a:pt x="2340" y="2011"/>
                      </a:lnTo>
                      <a:lnTo>
                        <a:pt x="2339" y="2035"/>
                      </a:lnTo>
                      <a:lnTo>
                        <a:pt x="2332" y="2059"/>
                      </a:lnTo>
                      <a:lnTo>
                        <a:pt x="2321" y="2080"/>
                      </a:lnTo>
                      <a:lnTo>
                        <a:pt x="2306" y="2100"/>
                      </a:lnTo>
                      <a:lnTo>
                        <a:pt x="2108" y="2297"/>
                      </a:lnTo>
                      <a:lnTo>
                        <a:pt x="2085" y="2315"/>
                      </a:lnTo>
                      <a:lnTo>
                        <a:pt x="2059" y="2327"/>
                      </a:lnTo>
                      <a:lnTo>
                        <a:pt x="2031" y="2331"/>
                      </a:lnTo>
                      <a:lnTo>
                        <a:pt x="2003" y="2330"/>
                      </a:lnTo>
                      <a:lnTo>
                        <a:pt x="1977" y="2322"/>
                      </a:lnTo>
                      <a:lnTo>
                        <a:pt x="1952" y="2306"/>
                      </a:lnTo>
                      <a:lnTo>
                        <a:pt x="1812" y="2196"/>
                      </a:lnTo>
                      <a:lnTo>
                        <a:pt x="1731" y="2237"/>
                      </a:lnTo>
                      <a:lnTo>
                        <a:pt x="1648" y="2271"/>
                      </a:lnTo>
                      <a:lnTo>
                        <a:pt x="1561" y="2298"/>
                      </a:lnTo>
                      <a:lnTo>
                        <a:pt x="1541" y="2476"/>
                      </a:lnTo>
                      <a:lnTo>
                        <a:pt x="1535" y="2504"/>
                      </a:lnTo>
                      <a:lnTo>
                        <a:pt x="1522" y="2529"/>
                      </a:lnTo>
                      <a:lnTo>
                        <a:pt x="1502" y="2550"/>
                      </a:lnTo>
                      <a:lnTo>
                        <a:pt x="1479" y="2566"/>
                      </a:lnTo>
                      <a:lnTo>
                        <a:pt x="1453" y="2576"/>
                      </a:lnTo>
                      <a:lnTo>
                        <a:pt x="1424" y="2580"/>
                      </a:lnTo>
                      <a:lnTo>
                        <a:pt x="1145" y="2580"/>
                      </a:lnTo>
                      <a:lnTo>
                        <a:pt x="1116" y="2576"/>
                      </a:lnTo>
                      <a:lnTo>
                        <a:pt x="1090" y="2566"/>
                      </a:lnTo>
                      <a:lnTo>
                        <a:pt x="1066" y="2550"/>
                      </a:lnTo>
                      <a:lnTo>
                        <a:pt x="1048" y="2529"/>
                      </a:lnTo>
                      <a:lnTo>
                        <a:pt x="1035" y="2504"/>
                      </a:lnTo>
                      <a:lnTo>
                        <a:pt x="1028" y="2476"/>
                      </a:lnTo>
                      <a:lnTo>
                        <a:pt x="1007" y="2291"/>
                      </a:lnTo>
                      <a:lnTo>
                        <a:pt x="926" y="2265"/>
                      </a:lnTo>
                      <a:lnTo>
                        <a:pt x="847" y="2232"/>
                      </a:lnTo>
                      <a:lnTo>
                        <a:pt x="772" y="2192"/>
                      </a:lnTo>
                      <a:lnTo>
                        <a:pt x="629" y="2306"/>
                      </a:lnTo>
                      <a:lnTo>
                        <a:pt x="608" y="2319"/>
                      </a:lnTo>
                      <a:lnTo>
                        <a:pt x="585" y="2327"/>
                      </a:lnTo>
                      <a:lnTo>
                        <a:pt x="561" y="2331"/>
                      </a:lnTo>
                      <a:lnTo>
                        <a:pt x="537" y="2330"/>
                      </a:lnTo>
                      <a:lnTo>
                        <a:pt x="513" y="2323"/>
                      </a:lnTo>
                      <a:lnTo>
                        <a:pt x="492" y="2312"/>
                      </a:lnTo>
                      <a:lnTo>
                        <a:pt x="472" y="2297"/>
                      </a:lnTo>
                      <a:lnTo>
                        <a:pt x="274" y="2100"/>
                      </a:lnTo>
                      <a:lnTo>
                        <a:pt x="257" y="2076"/>
                      </a:lnTo>
                      <a:lnTo>
                        <a:pt x="245" y="2051"/>
                      </a:lnTo>
                      <a:lnTo>
                        <a:pt x="242" y="2023"/>
                      </a:lnTo>
                      <a:lnTo>
                        <a:pt x="243" y="1994"/>
                      </a:lnTo>
                      <a:lnTo>
                        <a:pt x="251" y="1968"/>
                      </a:lnTo>
                      <a:lnTo>
                        <a:pt x="267" y="1943"/>
                      </a:lnTo>
                      <a:lnTo>
                        <a:pt x="380" y="1798"/>
                      </a:lnTo>
                      <a:lnTo>
                        <a:pt x="343" y="1726"/>
                      </a:lnTo>
                      <a:lnTo>
                        <a:pt x="311" y="1651"/>
                      </a:lnTo>
                      <a:lnTo>
                        <a:pt x="286" y="1573"/>
                      </a:lnTo>
                      <a:lnTo>
                        <a:pt x="104" y="1552"/>
                      </a:lnTo>
                      <a:lnTo>
                        <a:pt x="77" y="1546"/>
                      </a:lnTo>
                      <a:lnTo>
                        <a:pt x="51" y="1532"/>
                      </a:lnTo>
                      <a:lnTo>
                        <a:pt x="30" y="1514"/>
                      </a:lnTo>
                      <a:lnTo>
                        <a:pt x="13" y="1490"/>
                      </a:lnTo>
                      <a:lnTo>
                        <a:pt x="4" y="1464"/>
                      </a:lnTo>
                      <a:lnTo>
                        <a:pt x="0" y="1435"/>
                      </a:lnTo>
                      <a:lnTo>
                        <a:pt x="0" y="1156"/>
                      </a:lnTo>
                      <a:lnTo>
                        <a:pt x="4" y="1127"/>
                      </a:lnTo>
                      <a:lnTo>
                        <a:pt x="13" y="1101"/>
                      </a:lnTo>
                      <a:lnTo>
                        <a:pt x="30" y="1077"/>
                      </a:lnTo>
                      <a:lnTo>
                        <a:pt x="51" y="1059"/>
                      </a:lnTo>
                      <a:lnTo>
                        <a:pt x="77" y="1045"/>
                      </a:lnTo>
                      <a:lnTo>
                        <a:pt x="104" y="1039"/>
                      </a:lnTo>
                      <a:lnTo>
                        <a:pt x="276" y="1019"/>
                      </a:lnTo>
                      <a:lnTo>
                        <a:pt x="302" y="934"/>
                      </a:lnTo>
                      <a:lnTo>
                        <a:pt x="334" y="853"/>
                      </a:lnTo>
                      <a:lnTo>
                        <a:pt x="373" y="773"/>
                      </a:lnTo>
                      <a:lnTo>
                        <a:pt x="267" y="637"/>
                      </a:lnTo>
                      <a:lnTo>
                        <a:pt x="252" y="616"/>
                      </a:lnTo>
                      <a:lnTo>
                        <a:pt x="244" y="593"/>
                      </a:lnTo>
                      <a:lnTo>
                        <a:pt x="240" y="569"/>
                      </a:lnTo>
                      <a:lnTo>
                        <a:pt x="242" y="545"/>
                      </a:lnTo>
                      <a:lnTo>
                        <a:pt x="248" y="521"/>
                      </a:lnTo>
                      <a:lnTo>
                        <a:pt x="259" y="500"/>
                      </a:lnTo>
                      <a:lnTo>
                        <a:pt x="274" y="480"/>
                      </a:lnTo>
                      <a:lnTo>
                        <a:pt x="472" y="282"/>
                      </a:lnTo>
                      <a:lnTo>
                        <a:pt x="495" y="265"/>
                      </a:lnTo>
                      <a:lnTo>
                        <a:pt x="521" y="253"/>
                      </a:lnTo>
                      <a:lnTo>
                        <a:pt x="549" y="249"/>
                      </a:lnTo>
                      <a:lnTo>
                        <a:pt x="577" y="251"/>
                      </a:lnTo>
                      <a:lnTo>
                        <a:pt x="604" y="259"/>
                      </a:lnTo>
                      <a:lnTo>
                        <a:pt x="629" y="274"/>
                      </a:lnTo>
                      <a:lnTo>
                        <a:pt x="758" y="376"/>
                      </a:lnTo>
                      <a:lnTo>
                        <a:pt x="821" y="342"/>
                      </a:lnTo>
                      <a:lnTo>
                        <a:pt x="886" y="311"/>
                      </a:lnTo>
                      <a:lnTo>
                        <a:pt x="952" y="285"/>
                      </a:lnTo>
                      <a:lnTo>
                        <a:pt x="1020" y="265"/>
                      </a:lnTo>
                      <a:lnTo>
                        <a:pt x="1039" y="104"/>
                      </a:lnTo>
                      <a:lnTo>
                        <a:pt x="1047" y="77"/>
                      </a:lnTo>
                      <a:lnTo>
                        <a:pt x="1060" y="51"/>
                      </a:lnTo>
                      <a:lnTo>
                        <a:pt x="1078" y="30"/>
                      </a:lnTo>
                      <a:lnTo>
                        <a:pt x="1101" y="13"/>
                      </a:lnTo>
                      <a:lnTo>
                        <a:pt x="1127" y="4"/>
                      </a:lnTo>
                      <a:lnTo>
                        <a:pt x="115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61" name="Freeform 12">
                  <a:extLst>
                    <a:ext uri="{FF2B5EF4-FFF2-40B4-BE49-F238E27FC236}">
                      <a16:creationId xmlns:a16="http://schemas.microsoft.com/office/drawing/2014/main" id="{C9638D79-B895-50BD-FA7E-117DD408B72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57" y="1763"/>
                  <a:ext cx="2121" cy="2124"/>
                </a:xfrm>
                <a:custGeom>
                  <a:avLst/>
                  <a:gdLst>
                    <a:gd name="T0" fmla="*/ 934 w 2121"/>
                    <a:gd name="T1" fmla="*/ 699 h 2124"/>
                    <a:gd name="T2" fmla="*/ 776 w 2121"/>
                    <a:gd name="T3" fmla="*/ 810 h 2124"/>
                    <a:gd name="T4" fmla="*/ 693 w 2121"/>
                    <a:gd name="T5" fmla="*/ 984 h 2124"/>
                    <a:gd name="T6" fmla="*/ 710 w 2121"/>
                    <a:gd name="T7" fmla="*/ 1184 h 2124"/>
                    <a:gd name="T8" fmla="*/ 821 w 2121"/>
                    <a:gd name="T9" fmla="*/ 1341 h 2124"/>
                    <a:gd name="T10" fmla="*/ 995 w 2121"/>
                    <a:gd name="T11" fmla="*/ 1425 h 2124"/>
                    <a:gd name="T12" fmla="*/ 1194 w 2121"/>
                    <a:gd name="T13" fmla="*/ 1407 h 2124"/>
                    <a:gd name="T14" fmla="*/ 1353 w 2121"/>
                    <a:gd name="T15" fmla="*/ 1297 h 2124"/>
                    <a:gd name="T16" fmla="*/ 1436 w 2121"/>
                    <a:gd name="T17" fmla="*/ 1122 h 2124"/>
                    <a:gd name="T18" fmla="*/ 1419 w 2121"/>
                    <a:gd name="T19" fmla="*/ 923 h 2124"/>
                    <a:gd name="T20" fmla="*/ 1308 w 2121"/>
                    <a:gd name="T21" fmla="*/ 765 h 2124"/>
                    <a:gd name="T22" fmla="*/ 1134 w 2121"/>
                    <a:gd name="T23" fmla="*/ 683 h 2124"/>
                    <a:gd name="T24" fmla="*/ 1128 w 2121"/>
                    <a:gd name="T25" fmla="*/ 10 h 2124"/>
                    <a:gd name="T26" fmla="*/ 1197 w 2121"/>
                    <a:gd name="T27" fmla="*/ 94 h 2124"/>
                    <a:gd name="T28" fmla="*/ 1436 w 2121"/>
                    <a:gd name="T29" fmla="*/ 276 h 2124"/>
                    <a:gd name="T30" fmla="*/ 1594 w 2121"/>
                    <a:gd name="T31" fmla="*/ 168 h 2124"/>
                    <a:gd name="T32" fmla="*/ 1820 w 2121"/>
                    <a:gd name="T33" fmla="*/ 320 h 2124"/>
                    <a:gd name="T34" fmla="*/ 1861 w 2121"/>
                    <a:gd name="T35" fmla="*/ 404 h 2124"/>
                    <a:gd name="T36" fmla="*/ 1776 w 2121"/>
                    <a:gd name="T37" fmla="*/ 571 h 2124"/>
                    <a:gd name="T38" fmla="*/ 1991 w 2121"/>
                    <a:gd name="T39" fmla="*/ 766 h 2124"/>
                    <a:gd name="T40" fmla="*/ 2085 w 2121"/>
                    <a:gd name="T41" fmla="*/ 820 h 2124"/>
                    <a:gd name="T42" fmla="*/ 2119 w 2121"/>
                    <a:gd name="T43" fmla="*/ 1095 h 2124"/>
                    <a:gd name="T44" fmla="*/ 2055 w 2121"/>
                    <a:gd name="T45" fmla="*/ 1180 h 2124"/>
                    <a:gd name="T46" fmla="*/ 1871 w 2121"/>
                    <a:gd name="T47" fmla="*/ 1355 h 2124"/>
                    <a:gd name="T48" fmla="*/ 1956 w 2121"/>
                    <a:gd name="T49" fmla="*/ 1562 h 2124"/>
                    <a:gd name="T50" fmla="*/ 1932 w 2121"/>
                    <a:gd name="T51" fmla="*/ 1668 h 2124"/>
                    <a:gd name="T52" fmla="*/ 1747 w 2121"/>
                    <a:gd name="T53" fmla="*/ 1852 h 2124"/>
                    <a:gd name="T54" fmla="*/ 1655 w 2121"/>
                    <a:gd name="T55" fmla="*/ 1836 h 2124"/>
                    <a:gd name="T56" fmla="*/ 1351 w 2121"/>
                    <a:gd name="T57" fmla="*/ 1867 h 2124"/>
                    <a:gd name="T58" fmla="*/ 1314 w 2121"/>
                    <a:gd name="T59" fmla="*/ 2071 h 2124"/>
                    <a:gd name="T60" fmla="*/ 1048 w 2121"/>
                    <a:gd name="T61" fmla="*/ 2124 h 2124"/>
                    <a:gd name="T62" fmla="*/ 947 w 2121"/>
                    <a:gd name="T63" fmla="*/ 2082 h 2124"/>
                    <a:gd name="T64" fmla="*/ 830 w 2121"/>
                    <a:gd name="T65" fmla="*/ 1883 h 2124"/>
                    <a:gd name="T66" fmla="*/ 581 w 2121"/>
                    <a:gd name="T67" fmla="*/ 1942 h 2124"/>
                    <a:gd name="T68" fmla="*/ 472 w 2121"/>
                    <a:gd name="T69" fmla="*/ 1945 h 2124"/>
                    <a:gd name="T70" fmla="*/ 272 w 2121"/>
                    <a:gd name="T71" fmla="*/ 1767 h 2124"/>
                    <a:gd name="T72" fmla="*/ 268 w 2121"/>
                    <a:gd name="T73" fmla="*/ 1673 h 2124"/>
                    <a:gd name="T74" fmla="*/ 286 w 2121"/>
                    <a:gd name="T75" fmla="*/ 1425 h 2124"/>
                    <a:gd name="T76" fmla="*/ 74 w 2121"/>
                    <a:gd name="T77" fmla="*/ 1343 h 2124"/>
                    <a:gd name="T78" fmla="*/ 16 w 2121"/>
                    <a:gd name="T79" fmla="*/ 1252 h 2124"/>
                    <a:gd name="T80" fmla="*/ 22 w 2121"/>
                    <a:gd name="T81" fmla="*/ 980 h 2124"/>
                    <a:gd name="T82" fmla="*/ 214 w 2121"/>
                    <a:gd name="T83" fmla="*/ 911 h 2124"/>
                    <a:gd name="T84" fmla="*/ 191 w 2121"/>
                    <a:gd name="T85" fmla="*/ 613 h 2124"/>
                    <a:gd name="T86" fmla="*/ 162 w 2121"/>
                    <a:gd name="T87" fmla="*/ 509 h 2124"/>
                    <a:gd name="T88" fmla="*/ 330 w 2121"/>
                    <a:gd name="T89" fmla="*/ 292 h 2124"/>
                    <a:gd name="T90" fmla="*/ 420 w 2121"/>
                    <a:gd name="T91" fmla="*/ 270 h 2124"/>
                    <a:gd name="T92" fmla="*/ 628 w 2121"/>
                    <a:gd name="T93" fmla="*/ 309 h 2124"/>
                    <a:gd name="T94" fmla="*/ 777 w 2121"/>
                    <a:gd name="T95" fmla="*/ 101 h 2124"/>
                    <a:gd name="T96" fmla="*/ 852 w 2121"/>
                    <a:gd name="T97" fmla="*/ 23 h 2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121" h="2124">
                      <a:moveTo>
                        <a:pt x="1083" y="676"/>
                      </a:moveTo>
                      <a:lnTo>
                        <a:pt x="1032" y="678"/>
                      </a:lnTo>
                      <a:lnTo>
                        <a:pt x="982" y="686"/>
                      </a:lnTo>
                      <a:lnTo>
                        <a:pt x="934" y="699"/>
                      </a:lnTo>
                      <a:lnTo>
                        <a:pt x="888" y="720"/>
                      </a:lnTo>
                      <a:lnTo>
                        <a:pt x="847" y="745"/>
                      </a:lnTo>
                      <a:lnTo>
                        <a:pt x="809" y="775"/>
                      </a:lnTo>
                      <a:lnTo>
                        <a:pt x="776" y="810"/>
                      </a:lnTo>
                      <a:lnTo>
                        <a:pt x="747" y="849"/>
                      </a:lnTo>
                      <a:lnTo>
                        <a:pt x="723" y="891"/>
                      </a:lnTo>
                      <a:lnTo>
                        <a:pt x="706" y="936"/>
                      </a:lnTo>
                      <a:lnTo>
                        <a:pt x="693" y="984"/>
                      </a:lnTo>
                      <a:lnTo>
                        <a:pt x="687" y="1034"/>
                      </a:lnTo>
                      <a:lnTo>
                        <a:pt x="689" y="1085"/>
                      </a:lnTo>
                      <a:lnTo>
                        <a:pt x="695" y="1136"/>
                      </a:lnTo>
                      <a:lnTo>
                        <a:pt x="710" y="1184"/>
                      </a:lnTo>
                      <a:lnTo>
                        <a:pt x="730" y="1229"/>
                      </a:lnTo>
                      <a:lnTo>
                        <a:pt x="756" y="1270"/>
                      </a:lnTo>
                      <a:lnTo>
                        <a:pt x="786" y="1309"/>
                      </a:lnTo>
                      <a:lnTo>
                        <a:pt x="821" y="1341"/>
                      </a:lnTo>
                      <a:lnTo>
                        <a:pt x="859" y="1371"/>
                      </a:lnTo>
                      <a:lnTo>
                        <a:pt x="901" y="1394"/>
                      </a:lnTo>
                      <a:lnTo>
                        <a:pt x="947" y="1413"/>
                      </a:lnTo>
                      <a:lnTo>
                        <a:pt x="995" y="1425"/>
                      </a:lnTo>
                      <a:lnTo>
                        <a:pt x="1045" y="1430"/>
                      </a:lnTo>
                      <a:lnTo>
                        <a:pt x="1097" y="1430"/>
                      </a:lnTo>
                      <a:lnTo>
                        <a:pt x="1147" y="1422"/>
                      </a:lnTo>
                      <a:lnTo>
                        <a:pt x="1194" y="1407"/>
                      </a:lnTo>
                      <a:lnTo>
                        <a:pt x="1239" y="1388"/>
                      </a:lnTo>
                      <a:lnTo>
                        <a:pt x="1281" y="1363"/>
                      </a:lnTo>
                      <a:lnTo>
                        <a:pt x="1320" y="1332"/>
                      </a:lnTo>
                      <a:lnTo>
                        <a:pt x="1353" y="1297"/>
                      </a:lnTo>
                      <a:lnTo>
                        <a:pt x="1382" y="1258"/>
                      </a:lnTo>
                      <a:lnTo>
                        <a:pt x="1405" y="1216"/>
                      </a:lnTo>
                      <a:lnTo>
                        <a:pt x="1423" y="1171"/>
                      </a:lnTo>
                      <a:lnTo>
                        <a:pt x="1436" y="1122"/>
                      </a:lnTo>
                      <a:lnTo>
                        <a:pt x="1441" y="1074"/>
                      </a:lnTo>
                      <a:lnTo>
                        <a:pt x="1440" y="1022"/>
                      </a:lnTo>
                      <a:lnTo>
                        <a:pt x="1432" y="971"/>
                      </a:lnTo>
                      <a:lnTo>
                        <a:pt x="1419" y="923"/>
                      </a:lnTo>
                      <a:lnTo>
                        <a:pt x="1399" y="878"/>
                      </a:lnTo>
                      <a:lnTo>
                        <a:pt x="1372" y="836"/>
                      </a:lnTo>
                      <a:lnTo>
                        <a:pt x="1342" y="799"/>
                      </a:lnTo>
                      <a:lnTo>
                        <a:pt x="1308" y="765"/>
                      </a:lnTo>
                      <a:lnTo>
                        <a:pt x="1268" y="737"/>
                      </a:lnTo>
                      <a:lnTo>
                        <a:pt x="1226" y="713"/>
                      </a:lnTo>
                      <a:lnTo>
                        <a:pt x="1181" y="695"/>
                      </a:lnTo>
                      <a:lnTo>
                        <a:pt x="1134" y="683"/>
                      </a:lnTo>
                      <a:lnTo>
                        <a:pt x="1083" y="676"/>
                      </a:lnTo>
                      <a:close/>
                      <a:moveTo>
                        <a:pt x="1072" y="0"/>
                      </a:moveTo>
                      <a:lnTo>
                        <a:pt x="1101" y="2"/>
                      </a:lnTo>
                      <a:lnTo>
                        <a:pt x="1128" y="10"/>
                      </a:lnTo>
                      <a:lnTo>
                        <a:pt x="1152" y="23"/>
                      </a:lnTo>
                      <a:lnTo>
                        <a:pt x="1172" y="43"/>
                      </a:lnTo>
                      <a:lnTo>
                        <a:pt x="1188" y="66"/>
                      </a:lnTo>
                      <a:lnTo>
                        <a:pt x="1197" y="94"/>
                      </a:lnTo>
                      <a:lnTo>
                        <a:pt x="1219" y="206"/>
                      </a:lnTo>
                      <a:lnTo>
                        <a:pt x="1293" y="222"/>
                      </a:lnTo>
                      <a:lnTo>
                        <a:pt x="1366" y="246"/>
                      </a:lnTo>
                      <a:lnTo>
                        <a:pt x="1436" y="276"/>
                      </a:lnTo>
                      <a:lnTo>
                        <a:pt x="1518" y="200"/>
                      </a:lnTo>
                      <a:lnTo>
                        <a:pt x="1540" y="183"/>
                      </a:lnTo>
                      <a:lnTo>
                        <a:pt x="1566" y="172"/>
                      </a:lnTo>
                      <a:lnTo>
                        <a:pt x="1594" y="168"/>
                      </a:lnTo>
                      <a:lnTo>
                        <a:pt x="1622" y="171"/>
                      </a:lnTo>
                      <a:lnTo>
                        <a:pt x="1648" y="180"/>
                      </a:lnTo>
                      <a:lnTo>
                        <a:pt x="1672" y="196"/>
                      </a:lnTo>
                      <a:lnTo>
                        <a:pt x="1820" y="320"/>
                      </a:lnTo>
                      <a:lnTo>
                        <a:pt x="1837" y="338"/>
                      </a:lnTo>
                      <a:lnTo>
                        <a:pt x="1849" y="358"/>
                      </a:lnTo>
                      <a:lnTo>
                        <a:pt x="1857" y="381"/>
                      </a:lnTo>
                      <a:lnTo>
                        <a:pt x="1861" y="404"/>
                      </a:lnTo>
                      <a:lnTo>
                        <a:pt x="1859" y="428"/>
                      </a:lnTo>
                      <a:lnTo>
                        <a:pt x="1853" y="452"/>
                      </a:lnTo>
                      <a:lnTo>
                        <a:pt x="1841" y="474"/>
                      </a:lnTo>
                      <a:lnTo>
                        <a:pt x="1776" y="571"/>
                      </a:lnTo>
                      <a:lnTo>
                        <a:pt x="1815" y="631"/>
                      </a:lnTo>
                      <a:lnTo>
                        <a:pt x="1848" y="696"/>
                      </a:lnTo>
                      <a:lnTo>
                        <a:pt x="1874" y="762"/>
                      </a:lnTo>
                      <a:lnTo>
                        <a:pt x="1991" y="766"/>
                      </a:lnTo>
                      <a:lnTo>
                        <a:pt x="2020" y="771"/>
                      </a:lnTo>
                      <a:lnTo>
                        <a:pt x="2045" y="782"/>
                      </a:lnTo>
                      <a:lnTo>
                        <a:pt x="2068" y="799"/>
                      </a:lnTo>
                      <a:lnTo>
                        <a:pt x="2085" y="820"/>
                      </a:lnTo>
                      <a:lnTo>
                        <a:pt x="2098" y="845"/>
                      </a:lnTo>
                      <a:lnTo>
                        <a:pt x="2104" y="873"/>
                      </a:lnTo>
                      <a:lnTo>
                        <a:pt x="2121" y="1066"/>
                      </a:lnTo>
                      <a:lnTo>
                        <a:pt x="2119" y="1095"/>
                      </a:lnTo>
                      <a:lnTo>
                        <a:pt x="2111" y="1121"/>
                      </a:lnTo>
                      <a:lnTo>
                        <a:pt x="2097" y="1145"/>
                      </a:lnTo>
                      <a:lnTo>
                        <a:pt x="2077" y="1165"/>
                      </a:lnTo>
                      <a:lnTo>
                        <a:pt x="2055" y="1180"/>
                      </a:lnTo>
                      <a:lnTo>
                        <a:pt x="2027" y="1190"/>
                      </a:lnTo>
                      <a:lnTo>
                        <a:pt x="1910" y="1213"/>
                      </a:lnTo>
                      <a:lnTo>
                        <a:pt x="1894" y="1285"/>
                      </a:lnTo>
                      <a:lnTo>
                        <a:pt x="1871" y="1355"/>
                      </a:lnTo>
                      <a:lnTo>
                        <a:pt x="1842" y="1422"/>
                      </a:lnTo>
                      <a:lnTo>
                        <a:pt x="1928" y="1512"/>
                      </a:lnTo>
                      <a:lnTo>
                        <a:pt x="1945" y="1536"/>
                      </a:lnTo>
                      <a:lnTo>
                        <a:pt x="1956" y="1562"/>
                      </a:lnTo>
                      <a:lnTo>
                        <a:pt x="1960" y="1588"/>
                      </a:lnTo>
                      <a:lnTo>
                        <a:pt x="1957" y="1616"/>
                      </a:lnTo>
                      <a:lnTo>
                        <a:pt x="1948" y="1642"/>
                      </a:lnTo>
                      <a:lnTo>
                        <a:pt x="1932" y="1668"/>
                      </a:lnTo>
                      <a:lnTo>
                        <a:pt x="1808" y="1814"/>
                      </a:lnTo>
                      <a:lnTo>
                        <a:pt x="1791" y="1831"/>
                      </a:lnTo>
                      <a:lnTo>
                        <a:pt x="1770" y="1844"/>
                      </a:lnTo>
                      <a:lnTo>
                        <a:pt x="1747" y="1852"/>
                      </a:lnTo>
                      <a:lnTo>
                        <a:pt x="1723" y="1856"/>
                      </a:lnTo>
                      <a:lnTo>
                        <a:pt x="1700" y="1855"/>
                      </a:lnTo>
                      <a:lnTo>
                        <a:pt x="1676" y="1848"/>
                      </a:lnTo>
                      <a:lnTo>
                        <a:pt x="1655" y="1836"/>
                      </a:lnTo>
                      <a:lnTo>
                        <a:pt x="1548" y="1767"/>
                      </a:lnTo>
                      <a:lnTo>
                        <a:pt x="1486" y="1805"/>
                      </a:lnTo>
                      <a:lnTo>
                        <a:pt x="1420" y="1839"/>
                      </a:lnTo>
                      <a:lnTo>
                        <a:pt x="1351" y="1867"/>
                      </a:lnTo>
                      <a:lnTo>
                        <a:pt x="1347" y="1995"/>
                      </a:lnTo>
                      <a:lnTo>
                        <a:pt x="1342" y="2024"/>
                      </a:lnTo>
                      <a:lnTo>
                        <a:pt x="1332" y="2050"/>
                      </a:lnTo>
                      <a:lnTo>
                        <a:pt x="1314" y="2071"/>
                      </a:lnTo>
                      <a:lnTo>
                        <a:pt x="1293" y="2090"/>
                      </a:lnTo>
                      <a:lnTo>
                        <a:pt x="1268" y="2102"/>
                      </a:lnTo>
                      <a:lnTo>
                        <a:pt x="1240" y="2108"/>
                      </a:lnTo>
                      <a:lnTo>
                        <a:pt x="1048" y="2124"/>
                      </a:lnTo>
                      <a:lnTo>
                        <a:pt x="1019" y="2123"/>
                      </a:lnTo>
                      <a:lnTo>
                        <a:pt x="992" y="2115"/>
                      </a:lnTo>
                      <a:lnTo>
                        <a:pt x="969" y="2100"/>
                      </a:lnTo>
                      <a:lnTo>
                        <a:pt x="947" y="2082"/>
                      </a:lnTo>
                      <a:lnTo>
                        <a:pt x="933" y="2058"/>
                      </a:lnTo>
                      <a:lnTo>
                        <a:pt x="924" y="2030"/>
                      </a:lnTo>
                      <a:lnTo>
                        <a:pt x="897" y="1898"/>
                      </a:lnTo>
                      <a:lnTo>
                        <a:pt x="830" y="1883"/>
                      </a:lnTo>
                      <a:lnTo>
                        <a:pt x="764" y="1862"/>
                      </a:lnTo>
                      <a:lnTo>
                        <a:pt x="699" y="1835"/>
                      </a:lnTo>
                      <a:lnTo>
                        <a:pt x="603" y="1925"/>
                      </a:lnTo>
                      <a:lnTo>
                        <a:pt x="581" y="1942"/>
                      </a:lnTo>
                      <a:lnTo>
                        <a:pt x="554" y="1953"/>
                      </a:lnTo>
                      <a:lnTo>
                        <a:pt x="526" y="1957"/>
                      </a:lnTo>
                      <a:lnTo>
                        <a:pt x="499" y="1954"/>
                      </a:lnTo>
                      <a:lnTo>
                        <a:pt x="472" y="1945"/>
                      </a:lnTo>
                      <a:lnTo>
                        <a:pt x="449" y="1929"/>
                      </a:lnTo>
                      <a:lnTo>
                        <a:pt x="301" y="1805"/>
                      </a:lnTo>
                      <a:lnTo>
                        <a:pt x="284" y="1786"/>
                      </a:lnTo>
                      <a:lnTo>
                        <a:pt x="272" y="1767"/>
                      </a:lnTo>
                      <a:lnTo>
                        <a:pt x="263" y="1744"/>
                      </a:lnTo>
                      <a:lnTo>
                        <a:pt x="260" y="1720"/>
                      </a:lnTo>
                      <a:lnTo>
                        <a:pt x="261" y="1697"/>
                      </a:lnTo>
                      <a:lnTo>
                        <a:pt x="268" y="1673"/>
                      </a:lnTo>
                      <a:lnTo>
                        <a:pt x="280" y="1650"/>
                      </a:lnTo>
                      <a:lnTo>
                        <a:pt x="352" y="1541"/>
                      </a:lnTo>
                      <a:lnTo>
                        <a:pt x="317" y="1484"/>
                      </a:lnTo>
                      <a:lnTo>
                        <a:pt x="286" y="1425"/>
                      </a:lnTo>
                      <a:lnTo>
                        <a:pt x="260" y="1363"/>
                      </a:lnTo>
                      <a:lnTo>
                        <a:pt x="128" y="1359"/>
                      </a:lnTo>
                      <a:lnTo>
                        <a:pt x="100" y="1355"/>
                      </a:lnTo>
                      <a:lnTo>
                        <a:pt x="74" y="1343"/>
                      </a:lnTo>
                      <a:lnTo>
                        <a:pt x="51" y="1327"/>
                      </a:lnTo>
                      <a:lnTo>
                        <a:pt x="34" y="1305"/>
                      </a:lnTo>
                      <a:lnTo>
                        <a:pt x="22" y="1279"/>
                      </a:lnTo>
                      <a:lnTo>
                        <a:pt x="16" y="1252"/>
                      </a:lnTo>
                      <a:lnTo>
                        <a:pt x="0" y="1059"/>
                      </a:lnTo>
                      <a:lnTo>
                        <a:pt x="1" y="1031"/>
                      </a:lnTo>
                      <a:lnTo>
                        <a:pt x="9" y="1004"/>
                      </a:lnTo>
                      <a:lnTo>
                        <a:pt x="22" y="980"/>
                      </a:lnTo>
                      <a:lnTo>
                        <a:pt x="42" y="960"/>
                      </a:lnTo>
                      <a:lnTo>
                        <a:pt x="66" y="944"/>
                      </a:lnTo>
                      <a:lnTo>
                        <a:pt x="92" y="935"/>
                      </a:lnTo>
                      <a:lnTo>
                        <a:pt x="214" y="911"/>
                      </a:lnTo>
                      <a:lnTo>
                        <a:pt x="230" y="840"/>
                      </a:lnTo>
                      <a:lnTo>
                        <a:pt x="251" y="770"/>
                      </a:lnTo>
                      <a:lnTo>
                        <a:pt x="277" y="703"/>
                      </a:lnTo>
                      <a:lnTo>
                        <a:pt x="191" y="613"/>
                      </a:lnTo>
                      <a:lnTo>
                        <a:pt x="174" y="589"/>
                      </a:lnTo>
                      <a:lnTo>
                        <a:pt x="164" y="563"/>
                      </a:lnTo>
                      <a:lnTo>
                        <a:pt x="160" y="536"/>
                      </a:lnTo>
                      <a:lnTo>
                        <a:pt x="162" y="509"/>
                      </a:lnTo>
                      <a:lnTo>
                        <a:pt x="171" y="482"/>
                      </a:lnTo>
                      <a:lnTo>
                        <a:pt x="187" y="457"/>
                      </a:lnTo>
                      <a:lnTo>
                        <a:pt x="311" y="309"/>
                      </a:lnTo>
                      <a:lnTo>
                        <a:pt x="330" y="292"/>
                      </a:lnTo>
                      <a:lnTo>
                        <a:pt x="351" y="279"/>
                      </a:lnTo>
                      <a:lnTo>
                        <a:pt x="373" y="271"/>
                      </a:lnTo>
                      <a:lnTo>
                        <a:pt x="396" y="268"/>
                      </a:lnTo>
                      <a:lnTo>
                        <a:pt x="420" y="270"/>
                      </a:lnTo>
                      <a:lnTo>
                        <a:pt x="443" y="276"/>
                      </a:lnTo>
                      <a:lnTo>
                        <a:pt x="466" y="287"/>
                      </a:lnTo>
                      <a:lnTo>
                        <a:pt x="562" y="352"/>
                      </a:lnTo>
                      <a:lnTo>
                        <a:pt x="628" y="309"/>
                      </a:lnTo>
                      <a:lnTo>
                        <a:pt x="697" y="272"/>
                      </a:lnTo>
                      <a:lnTo>
                        <a:pt x="769" y="243"/>
                      </a:lnTo>
                      <a:lnTo>
                        <a:pt x="773" y="129"/>
                      </a:lnTo>
                      <a:lnTo>
                        <a:pt x="777" y="101"/>
                      </a:lnTo>
                      <a:lnTo>
                        <a:pt x="789" y="74"/>
                      </a:lnTo>
                      <a:lnTo>
                        <a:pt x="805" y="52"/>
                      </a:lnTo>
                      <a:lnTo>
                        <a:pt x="827" y="35"/>
                      </a:lnTo>
                      <a:lnTo>
                        <a:pt x="852" y="23"/>
                      </a:lnTo>
                      <a:lnTo>
                        <a:pt x="880" y="16"/>
                      </a:lnTo>
                      <a:lnTo>
                        <a:pt x="107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62" name="Freeform 13">
                  <a:extLst>
                    <a:ext uri="{FF2B5EF4-FFF2-40B4-BE49-F238E27FC236}">
                      <a16:creationId xmlns:a16="http://schemas.microsoft.com/office/drawing/2014/main" id="{733E8741-70D0-CF1F-8279-1DB455DE82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75" y="3029"/>
                  <a:ext cx="1722" cy="1721"/>
                </a:xfrm>
                <a:custGeom>
                  <a:avLst/>
                  <a:gdLst>
                    <a:gd name="T0" fmla="*/ 772 w 1722"/>
                    <a:gd name="T1" fmla="*/ 561 h 1721"/>
                    <a:gd name="T2" fmla="*/ 651 w 1722"/>
                    <a:gd name="T3" fmla="*/ 634 h 1721"/>
                    <a:gd name="T4" fmla="*/ 574 w 1722"/>
                    <a:gd name="T5" fmla="*/ 754 h 1721"/>
                    <a:gd name="T6" fmla="*/ 561 w 1722"/>
                    <a:gd name="T7" fmla="*/ 900 h 1721"/>
                    <a:gd name="T8" fmla="*/ 615 w 1722"/>
                    <a:gd name="T9" fmla="*/ 1032 h 1721"/>
                    <a:gd name="T10" fmla="*/ 721 w 1722"/>
                    <a:gd name="T11" fmla="*/ 1125 h 1721"/>
                    <a:gd name="T12" fmla="*/ 862 w 1722"/>
                    <a:gd name="T13" fmla="*/ 1162 h 1721"/>
                    <a:gd name="T14" fmla="*/ 1003 w 1722"/>
                    <a:gd name="T15" fmla="*/ 1129 h 1721"/>
                    <a:gd name="T16" fmla="*/ 1111 w 1722"/>
                    <a:gd name="T17" fmla="*/ 1038 h 1721"/>
                    <a:gd name="T18" fmla="*/ 1168 w 1722"/>
                    <a:gd name="T19" fmla="*/ 907 h 1721"/>
                    <a:gd name="T20" fmla="*/ 1158 w 1722"/>
                    <a:gd name="T21" fmla="*/ 761 h 1721"/>
                    <a:gd name="T22" fmla="*/ 1085 w 1722"/>
                    <a:gd name="T23" fmla="*/ 639 h 1721"/>
                    <a:gd name="T24" fmla="*/ 966 w 1722"/>
                    <a:gd name="T25" fmla="*/ 564 h 1721"/>
                    <a:gd name="T26" fmla="*/ 817 w 1722"/>
                    <a:gd name="T27" fmla="*/ 0 h 1721"/>
                    <a:gd name="T28" fmla="*/ 990 w 1722"/>
                    <a:gd name="T29" fmla="*/ 15 h 1721"/>
                    <a:gd name="T30" fmla="*/ 1043 w 1722"/>
                    <a:gd name="T31" fmla="*/ 78 h 1721"/>
                    <a:gd name="T32" fmla="*/ 1117 w 1722"/>
                    <a:gd name="T33" fmla="*/ 198 h 1721"/>
                    <a:gd name="T34" fmla="*/ 1284 w 1722"/>
                    <a:gd name="T35" fmla="*/ 209 h 1721"/>
                    <a:gd name="T36" fmla="*/ 1363 w 1722"/>
                    <a:gd name="T37" fmla="*/ 185 h 1721"/>
                    <a:gd name="T38" fmla="*/ 1439 w 1722"/>
                    <a:gd name="T39" fmla="*/ 221 h 1721"/>
                    <a:gd name="T40" fmla="*/ 1550 w 1722"/>
                    <a:gd name="T41" fmla="*/ 354 h 1721"/>
                    <a:gd name="T42" fmla="*/ 1544 w 1722"/>
                    <a:gd name="T43" fmla="*/ 435 h 1721"/>
                    <a:gd name="T44" fmla="*/ 1507 w 1722"/>
                    <a:gd name="T45" fmla="*/ 570 h 1721"/>
                    <a:gd name="T46" fmla="*/ 1621 w 1722"/>
                    <a:gd name="T47" fmla="*/ 691 h 1721"/>
                    <a:gd name="T48" fmla="*/ 1695 w 1722"/>
                    <a:gd name="T49" fmla="*/ 730 h 1721"/>
                    <a:gd name="T50" fmla="*/ 1722 w 1722"/>
                    <a:gd name="T51" fmla="*/ 808 h 1721"/>
                    <a:gd name="T52" fmla="*/ 1707 w 1722"/>
                    <a:gd name="T53" fmla="*/ 981 h 1721"/>
                    <a:gd name="T54" fmla="*/ 1645 w 1722"/>
                    <a:gd name="T55" fmla="*/ 1035 h 1721"/>
                    <a:gd name="T56" fmla="*/ 1520 w 1722"/>
                    <a:gd name="T57" fmla="*/ 1106 h 1721"/>
                    <a:gd name="T58" fmla="*/ 1518 w 1722"/>
                    <a:gd name="T59" fmla="*/ 1278 h 1721"/>
                    <a:gd name="T60" fmla="*/ 1543 w 1722"/>
                    <a:gd name="T61" fmla="*/ 1357 h 1721"/>
                    <a:gd name="T62" fmla="*/ 1507 w 1722"/>
                    <a:gd name="T63" fmla="*/ 1432 h 1721"/>
                    <a:gd name="T64" fmla="*/ 1374 w 1722"/>
                    <a:gd name="T65" fmla="*/ 1545 h 1721"/>
                    <a:gd name="T66" fmla="*/ 1292 w 1722"/>
                    <a:gd name="T67" fmla="*/ 1538 h 1721"/>
                    <a:gd name="T68" fmla="*/ 1148 w 1722"/>
                    <a:gd name="T69" fmla="*/ 1496 h 1721"/>
                    <a:gd name="T70" fmla="*/ 1024 w 1722"/>
                    <a:gd name="T71" fmla="*/ 1620 h 1721"/>
                    <a:gd name="T72" fmla="*/ 985 w 1722"/>
                    <a:gd name="T73" fmla="*/ 1694 h 1721"/>
                    <a:gd name="T74" fmla="*/ 907 w 1722"/>
                    <a:gd name="T75" fmla="*/ 1721 h 1721"/>
                    <a:gd name="T76" fmla="*/ 734 w 1722"/>
                    <a:gd name="T77" fmla="*/ 1706 h 1721"/>
                    <a:gd name="T78" fmla="*/ 680 w 1722"/>
                    <a:gd name="T79" fmla="*/ 1644 h 1721"/>
                    <a:gd name="T80" fmla="*/ 611 w 1722"/>
                    <a:gd name="T81" fmla="*/ 1508 h 1721"/>
                    <a:gd name="T82" fmla="*/ 440 w 1722"/>
                    <a:gd name="T83" fmla="*/ 1512 h 1721"/>
                    <a:gd name="T84" fmla="*/ 359 w 1722"/>
                    <a:gd name="T85" fmla="*/ 1537 h 1721"/>
                    <a:gd name="T86" fmla="*/ 284 w 1722"/>
                    <a:gd name="T87" fmla="*/ 1501 h 1721"/>
                    <a:gd name="T88" fmla="*/ 173 w 1722"/>
                    <a:gd name="T89" fmla="*/ 1368 h 1721"/>
                    <a:gd name="T90" fmla="*/ 180 w 1722"/>
                    <a:gd name="T91" fmla="*/ 1286 h 1721"/>
                    <a:gd name="T92" fmla="*/ 226 w 1722"/>
                    <a:gd name="T93" fmla="*/ 1145 h 1721"/>
                    <a:gd name="T94" fmla="*/ 102 w 1722"/>
                    <a:gd name="T95" fmla="*/ 1031 h 1721"/>
                    <a:gd name="T96" fmla="*/ 29 w 1722"/>
                    <a:gd name="T97" fmla="*/ 992 h 1721"/>
                    <a:gd name="T98" fmla="*/ 0 w 1722"/>
                    <a:gd name="T99" fmla="*/ 914 h 1721"/>
                    <a:gd name="T100" fmla="*/ 16 w 1722"/>
                    <a:gd name="T101" fmla="*/ 741 h 1721"/>
                    <a:gd name="T102" fmla="*/ 78 w 1722"/>
                    <a:gd name="T103" fmla="*/ 687 h 1721"/>
                    <a:gd name="T104" fmla="*/ 206 w 1722"/>
                    <a:gd name="T105" fmla="*/ 615 h 1721"/>
                    <a:gd name="T106" fmla="*/ 205 w 1722"/>
                    <a:gd name="T107" fmla="*/ 444 h 1721"/>
                    <a:gd name="T108" fmla="*/ 181 w 1722"/>
                    <a:gd name="T109" fmla="*/ 365 h 1721"/>
                    <a:gd name="T110" fmla="*/ 215 w 1722"/>
                    <a:gd name="T111" fmla="*/ 289 h 1721"/>
                    <a:gd name="T112" fmla="*/ 350 w 1722"/>
                    <a:gd name="T113" fmla="*/ 177 h 1721"/>
                    <a:gd name="T114" fmla="*/ 432 w 1722"/>
                    <a:gd name="T115" fmla="*/ 184 h 1721"/>
                    <a:gd name="T116" fmla="*/ 570 w 1722"/>
                    <a:gd name="T117" fmla="*/ 217 h 1721"/>
                    <a:gd name="T118" fmla="*/ 700 w 1722"/>
                    <a:gd name="T119" fmla="*/ 102 h 1721"/>
                    <a:gd name="T120" fmla="*/ 739 w 1722"/>
                    <a:gd name="T121" fmla="*/ 28 h 1721"/>
                    <a:gd name="T122" fmla="*/ 817 w 1722"/>
                    <a:gd name="T123" fmla="*/ 0 h 17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722" h="1721">
                      <a:moveTo>
                        <a:pt x="869" y="547"/>
                      </a:moveTo>
                      <a:lnTo>
                        <a:pt x="820" y="551"/>
                      </a:lnTo>
                      <a:lnTo>
                        <a:pt x="772" y="561"/>
                      </a:lnTo>
                      <a:lnTo>
                        <a:pt x="727" y="580"/>
                      </a:lnTo>
                      <a:lnTo>
                        <a:pt x="686" y="603"/>
                      </a:lnTo>
                      <a:lnTo>
                        <a:pt x="651" y="634"/>
                      </a:lnTo>
                      <a:lnTo>
                        <a:pt x="619" y="669"/>
                      </a:lnTo>
                      <a:lnTo>
                        <a:pt x="594" y="709"/>
                      </a:lnTo>
                      <a:lnTo>
                        <a:pt x="574" y="754"/>
                      </a:lnTo>
                      <a:lnTo>
                        <a:pt x="562" y="800"/>
                      </a:lnTo>
                      <a:lnTo>
                        <a:pt x="558" y="850"/>
                      </a:lnTo>
                      <a:lnTo>
                        <a:pt x="561" y="900"/>
                      </a:lnTo>
                      <a:lnTo>
                        <a:pt x="573" y="948"/>
                      </a:lnTo>
                      <a:lnTo>
                        <a:pt x="590" y="992"/>
                      </a:lnTo>
                      <a:lnTo>
                        <a:pt x="615" y="1032"/>
                      </a:lnTo>
                      <a:lnTo>
                        <a:pt x="646" y="1068"/>
                      </a:lnTo>
                      <a:lnTo>
                        <a:pt x="681" y="1100"/>
                      </a:lnTo>
                      <a:lnTo>
                        <a:pt x="721" y="1125"/>
                      </a:lnTo>
                      <a:lnTo>
                        <a:pt x="764" y="1145"/>
                      </a:lnTo>
                      <a:lnTo>
                        <a:pt x="812" y="1156"/>
                      </a:lnTo>
                      <a:lnTo>
                        <a:pt x="862" y="1162"/>
                      </a:lnTo>
                      <a:lnTo>
                        <a:pt x="911" y="1158"/>
                      </a:lnTo>
                      <a:lnTo>
                        <a:pt x="958" y="1147"/>
                      </a:lnTo>
                      <a:lnTo>
                        <a:pt x="1003" y="1129"/>
                      </a:lnTo>
                      <a:lnTo>
                        <a:pt x="1044" y="1104"/>
                      </a:lnTo>
                      <a:lnTo>
                        <a:pt x="1080" y="1073"/>
                      </a:lnTo>
                      <a:lnTo>
                        <a:pt x="1111" y="1038"/>
                      </a:lnTo>
                      <a:lnTo>
                        <a:pt x="1136" y="998"/>
                      </a:lnTo>
                      <a:lnTo>
                        <a:pt x="1156" y="955"/>
                      </a:lnTo>
                      <a:lnTo>
                        <a:pt x="1168" y="907"/>
                      </a:lnTo>
                      <a:lnTo>
                        <a:pt x="1172" y="858"/>
                      </a:lnTo>
                      <a:lnTo>
                        <a:pt x="1169" y="808"/>
                      </a:lnTo>
                      <a:lnTo>
                        <a:pt x="1158" y="761"/>
                      </a:lnTo>
                      <a:lnTo>
                        <a:pt x="1140" y="716"/>
                      </a:lnTo>
                      <a:lnTo>
                        <a:pt x="1115" y="676"/>
                      </a:lnTo>
                      <a:lnTo>
                        <a:pt x="1085" y="639"/>
                      </a:lnTo>
                      <a:lnTo>
                        <a:pt x="1049" y="607"/>
                      </a:lnTo>
                      <a:lnTo>
                        <a:pt x="1010" y="582"/>
                      </a:lnTo>
                      <a:lnTo>
                        <a:pt x="966" y="564"/>
                      </a:lnTo>
                      <a:lnTo>
                        <a:pt x="919" y="551"/>
                      </a:lnTo>
                      <a:lnTo>
                        <a:pt x="869" y="547"/>
                      </a:lnTo>
                      <a:close/>
                      <a:moveTo>
                        <a:pt x="817" y="0"/>
                      </a:moveTo>
                      <a:lnTo>
                        <a:pt x="935" y="2"/>
                      </a:lnTo>
                      <a:lnTo>
                        <a:pt x="964" y="4"/>
                      </a:lnTo>
                      <a:lnTo>
                        <a:pt x="990" y="15"/>
                      </a:lnTo>
                      <a:lnTo>
                        <a:pt x="1012" y="32"/>
                      </a:lnTo>
                      <a:lnTo>
                        <a:pt x="1031" y="53"/>
                      </a:lnTo>
                      <a:lnTo>
                        <a:pt x="1043" y="78"/>
                      </a:lnTo>
                      <a:lnTo>
                        <a:pt x="1049" y="106"/>
                      </a:lnTo>
                      <a:lnTo>
                        <a:pt x="1057" y="178"/>
                      </a:lnTo>
                      <a:lnTo>
                        <a:pt x="1117" y="198"/>
                      </a:lnTo>
                      <a:lnTo>
                        <a:pt x="1173" y="223"/>
                      </a:lnTo>
                      <a:lnTo>
                        <a:pt x="1228" y="252"/>
                      </a:lnTo>
                      <a:lnTo>
                        <a:pt x="1284" y="209"/>
                      </a:lnTo>
                      <a:lnTo>
                        <a:pt x="1309" y="194"/>
                      </a:lnTo>
                      <a:lnTo>
                        <a:pt x="1336" y="186"/>
                      </a:lnTo>
                      <a:lnTo>
                        <a:pt x="1363" y="185"/>
                      </a:lnTo>
                      <a:lnTo>
                        <a:pt x="1391" y="190"/>
                      </a:lnTo>
                      <a:lnTo>
                        <a:pt x="1416" y="202"/>
                      </a:lnTo>
                      <a:lnTo>
                        <a:pt x="1439" y="221"/>
                      </a:lnTo>
                      <a:lnTo>
                        <a:pt x="1522" y="305"/>
                      </a:lnTo>
                      <a:lnTo>
                        <a:pt x="1539" y="328"/>
                      </a:lnTo>
                      <a:lnTo>
                        <a:pt x="1550" y="354"/>
                      </a:lnTo>
                      <a:lnTo>
                        <a:pt x="1555" y="380"/>
                      </a:lnTo>
                      <a:lnTo>
                        <a:pt x="1552" y="408"/>
                      </a:lnTo>
                      <a:lnTo>
                        <a:pt x="1544" y="435"/>
                      </a:lnTo>
                      <a:lnTo>
                        <a:pt x="1528" y="460"/>
                      </a:lnTo>
                      <a:lnTo>
                        <a:pt x="1481" y="518"/>
                      </a:lnTo>
                      <a:lnTo>
                        <a:pt x="1507" y="570"/>
                      </a:lnTo>
                      <a:lnTo>
                        <a:pt x="1528" y="625"/>
                      </a:lnTo>
                      <a:lnTo>
                        <a:pt x="1546" y="681"/>
                      </a:lnTo>
                      <a:lnTo>
                        <a:pt x="1621" y="691"/>
                      </a:lnTo>
                      <a:lnTo>
                        <a:pt x="1649" y="698"/>
                      </a:lnTo>
                      <a:lnTo>
                        <a:pt x="1674" y="712"/>
                      </a:lnTo>
                      <a:lnTo>
                        <a:pt x="1695" y="730"/>
                      </a:lnTo>
                      <a:lnTo>
                        <a:pt x="1709" y="753"/>
                      </a:lnTo>
                      <a:lnTo>
                        <a:pt x="1720" y="779"/>
                      </a:lnTo>
                      <a:lnTo>
                        <a:pt x="1722" y="808"/>
                      </a:lnTo>
                      <a:lnTo>
                        <a:pt x="1721" y="927"/>
                      </a:lnTo>
                      <a:lnTo>
                        <a:pt x="1717" y="955"/>
                      </a:lnTo>
                      <a:lnTo>
                        <a:pt x="1707" y="981"/>
                      </a:lnTo>
                      <a:lnTo>
                        <a:pt x="1691" y="1003"/>
                      </a:lnTo>
                      <a:lnTo>
                        <a:pt x="1670" y="1022"/>
                      </a:lnTo>
                      <a:lnTo>
                        <a:pt x="1645" y="1035"/>
                      </a:lnTo>
                      <a:lnTo>
                        <a:pt x="1617" y="1042"/>
                      </a:lnTo>
                      <a:lnTo>
                        <a:pt x="1539" y="1050"/>
                      </a:lnTo>
                      <a:lnTo>
                        <a:pt x="1520" y="1106"/>
                      </a:lnTo>
                      <a:lnTo>
                        <a:pt x="1497" y="1160"/>
                      </a:lnTo>
                      <a:lnTo>
                        <a:pt x="1468" y="1213"/>
                      </a:lnTo>
                      <a:lnTo>
                        <a:pt x="1518" y="1278"/>
                      </a:lnTo>
                      <a:lnTo>
                        <a:pt x="1532" y="1303"/>
                      </a:lnTo>
                      <a:lnTo>
                        <a:pt x="1542" y="1329"/>
                      </a:lnTo>
                      <a:lnTo>
                        <a:pt x="1543" y="1357"/>
                      </a:lnTo>
                      <a:lnTo>
                        <a:pt x="1538" y="1385"/>
                      </a:lnTo>
                      <a:lnTo>
                        <a:pt x="1526" y="1410"/>
                      </a:lnTo>
                      <a:lnTo>
                        <a:pt x="1507" y="1432"/>
                      </a:lnTo>
                      <a:lnTo>
                        <a:pt x="1423" y="1515"/>
                      </a:lnTo>
                      <a:lnTo>
                        <a:pt x="1400" y="1533"/>
                      </a:lnTo>
                      <a:lnTo>
                        <a:pt x="1374" y="1545"/>
                      </a:lnTo>
                      <a:lnTo>
                        <a:pt x="1346" y="1548"/>
                      </a:lnTo>
                      <a:lnTo>
                        <a:pt x="1319" y="1546"/>
                      </a:lnTo>
                      <a:lnTo>
                        <a:pt x="1292" y="1538"/>
                      </a:lnTo>
                      <a:lnTo>
                        <a:pt x="1268" y="1522"/>
                      </a:lnTo>
                      <a:lnTo>
                        <a:pt x="1202" y="1469"/>
                      </a:lnTo>
                      <a:lnTo>
                        <a:pt x="1148" y="1496"/>
                      </a:lnTo>
                      <a:lnTo>
                        <a:pt x="1093" y="1518"/>
                      </a:lnTo>
                      <a:lnTo>
                        <a:pt x="1035" y="1535"/>
                      </a:lnTo>
                      <a:lnTo>
                        <a:pt x="1024" y="1620"/>
                      </a:lnTo>
                      <a:lnTo>
                        <a:pt x="1016" y="1647"/>
                      </a:lnTo>
                      <a:lnTo>
                        <a:pt x="1003" y="1673"/>
                      </a:lnTo>
                      <a:lnTo>
                        <a:pt x="985" y="1694"/>
                      </a:lnTo>
                      <a:lnTo>
                        <a:pt x="961" y="1710"/>
                      </a:lnTo>
                      <a:lnTo>
                        <a:pt x="935" y="1719"/>
                      </a:lnTo>
                      <a:lnTo>
                        <a:pt x="907" y="1721"/>
                      </a:lnTo>
                      <a:lnTo>
                        <a:pt x="788" y="1720"/>
                      </a:lnTo>
                      <a:lnTo>
                        <a:pt x="759" y="1716"/>
                      </a:lnTo>
                      <a:lnTo>
                        <a:pt x="734" y="1706"/>
                      </a:lnTo>
                      <a:lnTo>
                        <a:pt x="710" y="1690"/>
                      </a:lnTo>
                      <a:lnTo>
                        <a:pt x="693" y="1669"/>
                      </a:lnTo>
                      <a:lnTo>
                        <a:pt x="680" y="1644"/>
                      </a:lnTo>
                      <a:lnTo>
                        <a:pt x="673" y="1616"/>
                      </a:lnTo>
                      <a:lnTo>
                        <a:pt x="664" y="1526"/>
                      </a:lnTo>
                      <a:lnTo>
                        <a:pt x="611" y="1508"/>
                      </a:lnTo>
                      <a:lnTo>
                        <a:pt x="558" y="1485"/>
                      </a:lnTo>
                      <a:lnTo>
                        <a:pt x="510" y="1459"/>
                      </a:lnTo>
                      <a:lnTo>
                        <a:pt x="440" y="1512"/>
                      </a:lnTo>
                      <a:lnTo>
                        <a:pt x="415" y="1527"/>
                      </a:lnTo>
                      <a:lnTo>
                        <a:pt x="387" y="1535"/>
                      </a:lnTo>
                      <a:lnTo>
                        <a:pt x="359" y="1537"/>
                      </a:lnTo>
                      <a:lnTo>
                        <a:pt x="333" y="1531"/>
                      </a:lnTo>
                      <a:lnTo>
                        <a:pt x="306" y="1519"/>
                      </a:lnTo>
                      <a:lnTo>
                        <a:pt x="284" y="1501"/>
                      </a:lnTo>
                      <a:lnTo>
                        <a:pt x="202" y="1417"/>
                      </a:lnTo>
                      <a:lnTo>
                        <a:pt x="184" y="1394"/>
                      </a:lnTo>
                      <a:lnTo>
                        <a:pt x="173" y="1368"/>
                      </a:lnTo>
                      <a:lnTo>
                        <a:pt x="169" y="1341"/>
                      </a:lnTo>
                      <a:lnTo>
                        <a:pt x="170" y="1314"/>
                      </a:lnTo>
                      <a:lnTo>
                        <a:pt x="180" y="1286"/>
                      </a:lnTo>
                      <a:lnTo>
                        <a:pt x="194" y="1262"/>
                      </a:lnTo>
                      <a:lnTo>
                        <a:pt x="251" y="1192"/>
                      </a:lnTo>
                      <a:lnTo>
                        <a:pt x="226" y="1145"/>
                      </a:lnTo>
                      <a:lnTo>
                        <a:pt x="206" y="1093"/>
                      </a:lnTo>
                      <a:lnTo>
                        <a:pt x="189" y="1042"/>
                      </a:lnTo>
                      <a:lnTo>
                        <a:pt x="102" y="1031"/>
                      </a:lnTo>
                      <a:lnTo>
                        <a:pt x="74" y="1023"/>
                      </a:lnTo>
                      <a:lnTo>
                        <a:pt x="49" y="1010"/>
                      </a:lnTo>
                      <a:lnTo>
                        <a:pt x="29" y="992"/>
                      </a:lnTo>
                      <a:lnTo>
                        <a:pt x="13" y="968"/>
                      </a:lnTo>
                      <a:lnTo>
                        <a:pt x="4" y="943"/>
                      </a:lnTo>
                      <a:lnTo>
                        <a:pt x="0" y="914"/>
                      </a:lnTo>
                      <a:lnTo>
                        <a:pt x="2" y="795"/>
                      </a:lnTo>
                      <a:lnTo>
                        <a:pt x="5" y="766"/>
                      </a:lnTo>
                      <a:lnTo>
                        <a:pt x="16" y="741"/>
                      </a:lnTo>
                      <a:lnTo>
                        <a:pt x="32" y="718"/>
                      </a:lnTo>
                      <a:lnTo>
                        <a:pt x="53" y="700"/>
                      </a:lnTo>
                      <a:lnTo>
                        <a:pt x="78" y="687"/>
                      </a:lnTo>
                      <a:lnTo>
                        <a:pt x="106" y="680"/>
                      </a:lnTo>
                      <a:lnTo>
                        <a:pt x="188" y="672"/>
                      </a:lnTo>
                      <a:lnTo>
                        <a:pt x="206" y="615"/>
                      </a:lnTo>
                      <a:lnTo>
                        <a:pt x="229" y="561"/>
                      </a:lnTo>
                      <a:lnTo>
                        <a:pt x="255" y="508"/>
                      </a:lnTo>
                      <a:lnTo>
                        <a:pt x="205" y="444"/>
                      </a:lnTo>
                      <a:lnTo>
                        <a:pt x="190" y="419"/>
                      </a:lnTo>
                      <a:lnTo>
                        <a:pt x="182" y="392"/>
                      </a:lnTo>
                      <a:lnTo>
                        <a:pt x="181" y="365"/>
                      </a:lnTo>
                      <a:lnTo>
                        <a:pt x="186" y="337"/>
                      </a:lnTo>
                      <a:lnTo>
                        <a:pt x="198" y="312"/>
                      </a:lnTo>
                      <a:lnTo>
                        <a:pt x="215" y="289"/>
                      </a:lnTo>
                      <a:lnTo>
                        <a:pt x="301" y="206"/>
                      </a:lnTo>
                      <a:lnTo>
                        <a:pt x="324" y="188"/>
                      </a:lnTo>
                      <a:lnTo>
                        <a:pt x="350" y="177"/>
                      </a:lnTo>
                      <a:lnTo>
                        <a:pt x="376" y="172"/>
                      </a:lnTo>
                      <a:lnTo>
                        <a:pt x="404" y="174"/>
                      </a:lnTo>
                      <a:lnTo>
                        <a:pt x="432" y="184"/>
                      </a:lnTo>
                      <a:lnTo>
                        <a:pt x="456" y="198"/>
                      </a:lnTo>
                      <a:lnTo>
                        <a:pt x="514" y="246"/>
                      </a:lnTo>
                      <a:lnTo>
                        <a:pt x="570" y="217"/>
                      </a:lnTo>
                      <a:lnTo>
                        <a:pt x="630" y="193"/>
                      </a:lnTo>
                      <a:lnTo>
                        <a:pt x="690" y="174"/>
                      </a:lnTo>
                      <a:lnTo>
                        <a:pt x="700" y="102"/>
                      </a:lnTo>
                      <a:lnTo>
                        <a:pt x="706" y="73"/>
                      </a:lnTo>
                      <a:lnTo>
                        <a:pt x="719" y="49"/>
                      </a:lnTo>
                      <a:lnTo>
                        <a:pt x="739" y="28"/>
                      </a:lnTo>
                      <a:lnTo>
                        <a:pt x="762" y="12"/>
                      </a:lnTo>
                      <a:lnTo>
                        <a:pt x="788" y="3"/>
                      </a:lnTo>
                      <a:lnTo>
                        <a:pt x="81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latin typeface="Cambria" panose="02040503050406030204" pitchFamily="18" charset="0"/>
                  </a:endParaRPr>
                </a:p>
              </p:txBody>
            </p:sp>
          </p:grpSp>
        </p:grpSp>
      </p:grpSp>
      <p:sp>
        <p:nvSpPr>
          <p:cNvPr id="63" name="Pentagon 62">
            <a:extLst>
              <a:ext uri="{FF2B5EF4-FFF2-40B4-BE49-F238E27FC236}">
                <a16:creationId xmlns:a16="http://schemas.microsoft.com/office/drawing/2014/main" id="{68FB433E-AF4E-6CE2-25AE-520614CCBF02}"/>
              </a:ext>
            </a:extLst>
          </p:cNvPr>
          <p:cNvSpPr/>
          <p:nvPr/>
        </p:nvSpPr>
        <p:spPr>
          <a:xfrm rot="14326850">
            <a:off x="4555825" y="3374520"/>
            <a:ext cx="1498571" cy="738190"/>
          </a:xfrm>
          <a:prstGeom prst="homePlate">
            <a:avLst>
              <a:gd name="adj" fmla="val 44193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" panose="02040503050406030204" pitchFamily="18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1E880FB-84E9-C0EA-9D1D-4108C79841F1}"/>
              </a:ext>
            </a:extLst>
          </p:cNvPr>
          <p:cNvGrpSpPr/>
          <p:nvPr/>
        </p:nvGrpSpPr>
        <p:grpSpPr>
          <a:xfrm>
            <a:off x="5269333" y="4140840"/>
            <a:ext cx="1496291" cy="1499616"/>
            <a:chOff x="6932763" y="4376721"/>
            <a:chExt cx="1496291" cy="149961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7FA120F-CC3B-5FAB-1100-5A4D17277186}"/>
                </a:ext>
              </a:extLst>
            </p:cNvPr>
            <p:cNvSpPr/>
            <p:nvPr/>
          </p:nvSpPr>
          <p:spPr>
            <a:xfrm rot="6977100">
              <a:off x="6931101" y="4378383"/>
              <a:ext cx="1499616" cy="149629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889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mbria" panose="02040503050406030204" pitchFamily="18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0773B0F-2A96-1036-7A67-76B3C4A1E85F}"/>
                </a:ext>
              </a:extLst>
            </p:cNvPr>
            <p:cNvSpPr/>
            <p:nvPr/>
          </p:nvSpPr>
          <p:spPr>
            <a:xfrm rot="6977100">
              <a:off x="7093080" y="4536741"/>
              <a:ext cx="1175657" cy="117957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mbria" panose="02040503050406030204" pitchFamily="18" charset="0"/>
              </a:endParaRPr>
            </a:p>
          </p:txBody>
        </p:sp>
      </p:grpSp>
      <p:pic>
        <p:nvPicPr>
          <p:cNvPr id="101" name="Graphic 100" descr="Dollar">
            <a:extLst>
              <a:ext uri="{FF2B5EF4-FFF2-40B4-BE49-F238E27FC236}">
                <a16:creationId xmlns:a16="http://schemas.microsoft.com/office/drawing/2014/main" id="{9069D5F6-3C77-BBFA-4CE4-96CAF9E8B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0175" y="1705735"/>
            <a:ext cx="914400" cy="914400"/>
          </a:xfrm>
          <a:prstGeom prst="rect">
            <a:avLst/>
          </a:prstGeom>
        </p:spPr>
      </p:pic>
      <p:pic>
        <p:nvPicPr>
          <p:cNvPr id="103" name="Graphic 102" descr="Coins">
            <a:extLst>
              <a:ext uri="{FF2B5EF4-FFF2-40B4-BE49-F238E27FC236}">
                <a16:creationId xmlns:a16="http://schemas.microsoft.com/office/drawing/2014/main" id="{341008D8-20DC-0965-03A1-4241BF03B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6159" y="4413401"/>
            <a:ext cx="914400" cy="914400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928EB030-582E-282F-FCB1-446280E47C42}"/>
              </a:ext>
            </a:extLst>
          </p:cNvPr>
          <p:cNvGrpSpPr/>
          <p:nvPr/>
        </p:nvGrpSpPr>
        <p:grpSpPr>
          <a:xfrm>
            <a:off x="9681056" y="1550701"/>
            <a:ext cx="2664257" cy="1077218"/>
            <a:chOff x="1867748" y="1801572"/>
            <a:chExt cx="2664257" cy="1077218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814A6D9-E7B4-E05D-772A-5DCBA06E136F}"/>
                </a:ext>
              </a:extLst>
            </p:cNvPr>
            <p:cNvSpPr/>
            <p:nvPr/>
          </p:nvSpPr>
          <p:spPr>
            <a:xfrm>
              <a:off x="1867748" y="2170904"/>
              <a:ext cx="266425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cs typeface="Arial" pitchFamily="34" charset="0"/>
                </a:rPr>
                <a:t>Country code – 6</a:t>
              </a:r>
            </a:p>
            <a:p>
              <a:pPr algn="r"/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cs typeface="Arial" pitchFamily="34" charset="0"/>
                </a:rPr>
                <a:t>Platform - 1 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AE31754-9B5D-CA0E-86BA-482BACF789D9}"/>
                </a:ext>
              </a:extLst>
            </p:cNvPr>
            <p:cNvSpPr/>
            <p:nvPr/>
          </p:nvSpPr>
          <p:spPr>
            <a:xfrm>
              <a:off x="3225236" y="1801572"/>
              <a:ext cx="130676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000" b="1" kern="0" cap="all" dirty="0">
                  <a:solidFill>
                    <a:schemeClr val="accent4"/>
                  </a:solidFill>
                  <a:latin typeface="Cambria" panose="02040503050406030204" pitchFamily="18" charset="0"/>
                  <a:cs typeface="Arial" pitchFamily="34" charset="0"/>
                </a:rPr>
                <a:t>Revenue</a:t>
              </a:r>
              <a:endParaRPr lang="en-US" sz="2000" b="1" cap="all" dirty="0">
                <a:solidFill>
                  <a:schemeClr val="accent4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107" name="Pentagon 106">
            <a:extLst>
              <a:ext uri="{FF2B5EF4-FFF2-40B4-BE49-F238E27FC236}">
                <a16:creationId xmlns:a16="http://schemas.microsoft.com/office/drawing/2014/main" id="{0B9A2C2A-8BF9-5329-3975-A85A8742945D}"/>
              </a:ext>
            </a:extLst>
          </p:cNvPr>
          <p:cNvSpPr/>
          <p:nvPr/>
        </p:nvSpPr>
        <p:spPr>
          <a:xfrm rot="7349750">
            <a:off x="11794845" y="2890840"/>
            <a:ext cx="1498571" cy="738190"/>
          </a:xfrm>
          <a:prstGeom prst="homePlate">
            <a:avLst>
              <a:gd name="adj" fmla="val 44193"/>
            </a:avLst>
          </a:prstGeom>
          <a:gradFill flip="none" rotWithShape="1">
            <a:gsLst>
              <a:gs pos="0">
                <a:schemeClr val="accent4">
                  <a:lumMod val="40000"/>
                  <a:lumOff val="60000"/>
                </a:schemeClr>
              </a:gs>
              <a:gs pos="4600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" panose="02040503050406030204" pitchFamily="18" charset="0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B4980FA-7ADA-8E44-7548-4700CB23F546}"/>
              </a:ext>
            </a:extLst>
          </p:cNvPr>
          <p:cNvGrpSpPr/>
          <p:nvPr/>
        </p:nvGrpSpPr>
        <p:grpSpPr>
          <a:xfrm>
            <a:off x="12507292" y="1365130"/>
            <a:ext cx="1499616" cy="1496291"/>
            <a:chOff x="5370997" y="1650671"/>
            <a:chExt cx="1499616" cy="1496291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9BED0FF-27EF-9EA0-2BFE-F36DBAA286E9}"/>
                </a:ext>
              </a:extLst>
            </p:cNvPr>
            <p:cNvSpPr/>
            <p:nvPr/>
          </p:nvSpPr>
          <p:spPr>
            <a:xfrm>
              <a:off x="5370997" y="1650671"/>
              <a:ext cx="1499616" cy="149629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889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mbria" panose="02040503050406030204" pitchFamily="18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E9F684E-620C-17E2-7258-76C0C7F6BA1A}"/>
                </a:ext>
              </a:extLst>
            </p:cNvPr>
            <p:cNvSpPr/>
            <p:nvPr/>
          </p:nvSpPr>
          <p:spPr>
            <a:xfrm>
              <a:off x="5532977" y="1809028"/>
              <a:ext cx="1175657" cy="117957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111" name="Pentagon 110">
            <a:extLst>
              <a:ext uri="{FF2B5EF4-FFF2-40B4-BE49-F238E27FC236}">
                <a16:creationId xmlns:a16="http://schemas.microsoft.com/office/drawing/2014/main" id="{44E59DCC-E674-2140-E9E2-CC1096005AED}"/>
              </a:ext>
            </a:extLst>
          </p:cNvPr>
          <p:cNvSpPr/>
          <p:nvPr/>
        </p:nvSpPr>
        <p:spPr>
          <a:xfrm>
            <a:off x="12261746" y="4476607"/>
            <a:ext cx="1498571" cy="738190"/>
          </a:xfrm>
          <a:prstGeom prst="homePlate">
            <a:avLst>
              <a:gd name="adj" fmla="val 44193"/>
            </a:avLst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" panose="02040503050406030204" pitchFamily="18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5CB0510-18C3-9BF7-7AB7-5AC69459B0CE}"/>
              </a:ext>
            </a:extLst>
          </p:cNvPr>
          <p:cNvGrpSpPr/>
          <p:nvPr/>
        </p:nvGrpSpPr>
        <p:grpSpPr>
          <a:xfrm>
            <a:off x="11067472" y="3754598"/>
            <a:ext cx="1496291" cy="1499616"/>
            <a:chOff x="3776532" y="4359182"/>
            <a:chExt cx="1496291" cy="1499616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C0322B1-B467-7DE9-E24C-95036AC28D80}"/>
                </a:ext>
              </a:extLst>
            </p:cNvPr>
            <p:cNvSpPr/>
            <p:nvPr/>
          </p:nvSpPr>
          <p:spPr>
            <a:xfrm rot="14344310">
              <a:off x="3774870" y="4360844"/>
              <a:ext cx="1499616" cy="149629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889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mbria" panose="02040503050406030204" pitchFamily="18" charset="0"/>
              </a:endParaRP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2BB29EA-2B02-9447-7895-EFEF504DAC57}"/>
                </a:ext>
              </a:extLst>
            </p:cNvPr>
            <p:cNvGrpSpPr/>
            <p:nvPr/>
          </p:nvGrpSpPr>
          <p:grpSpPr>
            <a:xfrm>
              <a:off x="3934890" y="4521161"/>
              <a:ext cx="1179576" cy="1175657"/>
              <a:chOff x="3934890" y="4521160"/>
              <a:chExt cx="1179576" cy="1175657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4C8C5698-C328-0FEF-EA87-BAC1CA32AB40}"/>
                  </a:ext>
                </a:extLst>
              </p:cNvPr>
              <p:cNvSpPr/>
              <p:nvPr/>
            </p:nvSpPr>
            <p:spPr>
              <a:xfrm rot="14344310">
                <a:off x="3936849" y="4519201"/>
                <a:ext cx="1175657" cy="117957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Cambria" panose="02040503050406030204" pitchFamily="18" charset="0"/>
                </a:endParaRPr>
              </a:p>
            </p:txBody>
          </p:sp>
          <p:grpSp>
            <p:nvGrpSpPr>
              <p:cNvPr id="116" name="Group 9">
                <a:extLst>
                  <a:ext uri="{FF2B5EF4-FFF2-40B4-BE49-F238E27FC236}">
                    <a16:creationId xmlns:a16="http://schemas.microsoft.com/office/drawing/2014/main" id="{4F3C5E40-112D-80B8-3979-FC953B7128F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216487" y="4803985"/>
                <a:ext cx="616380" cy="610009"/>
                <a:chOff x="524" y="441"/>
                <a:chExt cx="4354" cy="4309"/>
              </a:xfrm>
              <a:solidFill>
                <a:schemeClr val="bg1"/>
              </a:solidFill>
            </p:grpSpPr>
            <p:sp>
              <p:nvSpPr>
                <p:cNvPr id="117" name="Freeform 11">
                  <a:extLst>
                    <a:ext uri="{FF2B5EF4-FFF2-40B4-BE49-F238E27FC236}">
                      <a16:creationId xmlns:a16="http://schemas.microsoft.com/office/drawing/2014/main" id="{8D09D39B-9D5F-DBC4-AB8F-E4E1B8D31C3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4" y="441"/>
                  <a:ext cx="2580" cy="2580"/>
                </a:xfrm>
                <a:custGeom>
                  <a:avLst/>
                  <a:gdLst>
                    <a:gd name="T0" fmla="*/ 1130 w 2580"/>
                    <a:gd name="T1" fmla="*/ 850 h 2580"/>
                    <a:gd name="T2" fmla="*/ 952 w 2580"/>
                    <a:gd name="T3" fmla="*/ 974 h 2580"/>
                    <a:gd name="T4" fmla="*/ 849 w 2580"/>
                    <a:gd name="T5" fmla="*/ 1167 h 2580"/>
                    <a:gd name="T6" fmla="*/ 849 w 2580"/>
                    <a:gd name="T7" fmla="*/ 1392 h 2580"/>
                    <a:gd name="T8" fmla="*/ 952 w 2580"/>
                    <a:gd name="T9" fmla="*/ 1585 h 2580"/>
                    <a:gd name="T10" fmla="*/ 1130 w 2580"/>
                    <a:gd name="T11" fmla="*/ 1709 h 2580"/>
                    <a:gd name="T12" fmla="*/ 1354 w 2580"/>
                    <a:gd name="T13" fmla="*/ 1737 h 2580"/>
                    <a:gd name="T14" fmla="*/ 1559 w 2580"/>
                    <a:gd name="T15" fmla="*/ 1658 h 2580"/>
                    <a:gd name="T16" fmla="*/ 1702 w 2580"/>
                    <a:gd name="T17" fmla="*/ 1497 h 2580"/>
                    <a:gd name="T18" fmla="*/ 1757 w 2580"/>
                    <a:gd name="T19" fmla="*/ 1280 h 2580"/>
                    <a:gd name="T20" fmla="*/ 1702 w 2580"/>
                    <a:gd name="T21" fmla="*/ 1064 h 2580"/>
                    <a:gd name="T22" fmla="*/ 1559 w 2580"/>
                    <a:gd name="T23" fmla="*/ 901 h 2580"/>
                    <a:gd name="T24" fmla="*/ 1354 w 2580"/>
                    <a:gd name="T25" fmla="*/ 822 h 2580"/>
                    <a:gd name="T26" fmla="*/ 1464 w 2580"/>
                    <a:gd name="T27" fmla="*/ 4 h 2580"/>
                    <a:gd name="T28" fmla="*/ 1545 w 2580"/>
                    <a:gd name="T29" fmla="*/ 77 h 2580"/>
                    <a:gd name="T30" fmla="*/ 1702 w 2580"/>
                    <a:gd name="T31" fmla="*/ 310 h 2580"/>
                    <a:gd name="T32" fmla="*/ 1973 w 2580"/>
                    <a:gd name="T33" fmla="*/ 260 h 2580"/>
                    <a:gd name="T34" fmla="*/ 2067 w 2580"/>
                    <a:gd name="T35" fmla="*/ 256 h 2580"/>
                    <a:gd name="T36" fmla="*/ 2323 w 2580"/>
                    <a:gd name="T37" fmla="*/ 503 h 2580"/>
                    <a:gd name="T38" fmla="*/ 2329 w 2580"/>
                    <a:gd name="T39" fmla="*/ 611 h 2580"/>
                    <a:gd name="T40" fmla="*/ 2286 w 2580"/>
                    <a:gd name="T41" fmla="*/ 924 h 2580"/>
                    <a:gd name="T42" fmla="*/ 2530 w 2580"/>
                    <a:gd name="T43" fmla="*/ 1048 h 2580"/>
                    <a:gd name="T44" fmla="*/ 2580 w 2580"/>
                    <a:gd name="T45" fmla="*/ 1144 h 2580"/>
                    <a:gd name="T46" fmla="*/ 2551 w 2580"/>
                    <a:gd name="T47" fmla="*/ 1502 h 2580"/>
                    <a:gd name="T48" fmla="*/ 2309 w 2580"/>
                    <a:gd name="T49" fmla="*/ 1560 h 2580"/>
                    <a:gd name="T50" fmla="*/ 2315 w 2580"/>
                    <a:gd name="T51" fmla="*/ 1943 h 2580"/>
                    <a:gd name="T52" fmla="*/ 2339 w 2580"/>
                    <a:gd name="T53" fmla="*/ 2035 h 2580"/>
                    <a:gd name="T54" fmla="*/ 2108 w 2580"/>
                    <a:gd name="T55" fmla="*/ 2297 h 2580"/>
                    <a:gd name="T56" fmla="*/ 2003 w 2580"/>
                    <a:gd name="T57" fmla="*/ 2330 h 2580"/>
                    <a:gd name="T58" fmla="*/ 1731 w 2580"/>
                    <a:gd name="T59" fmla="*/ 2237 h 2580"/>
                    <a:gd name="T60" fmla="*/ 1535 w 2580"/>
                    <a:gd name="T61" fmla="*/ 2504 h 2580"/>
                    <a:gd name="T62" fmla="*/ 1453 w 2580"/>
                    <a:gd name="T63" fmla="*/ 2576 h 2580"/>
                    <a:gd name="T64" fmla="*/ 1090 w 2580"/>
                    <a:gd name="T65" fmla="*/ 2566 h 2580"/>
                    <a:gd name="T66" fmla="*/ 1028 w 2580"/>
                    <a:gd name="T67" fmla="*/ 2476 h 2580"/>
                    <a:gd name="T68" fmla="*/ 772 w 2580"/>
                    <a:gd name="T69" fmla="*/ 2192 h 2580"/>
                    <a:gd name="T70" fmla="*/ 561 w 2580"/>
                    <a:gd name="T71" fmla="*/ 2331 h 2580"/>
                    <a:gd name="T72" fmla="*/ 472 w 2580"/>
                    <a:gd name="T73" fmla="*/ 2297 h 2580"/>
                    <a:gd name="T74" fmla="*/ 242 w 2580"/>
                    <a:gd name="T75" fmla="*/ 2023 h 2580"/>
                    <a:gd name="T76" fmla="*/ 380 w 2580"/>
                    <a:gd name="T77" fmla="*/ 1798 h 2580"/>
                    <a:gd name="T78" fmla="*/ 104 w 2580"/>
                    <a:gd name="T79" fmla="*/ 1552 h 2580"/>
                    <a:gd name="T80" fmla="*/ 13 w 2580"/>
                    <a:gd name="T81" fmla="*/ 1490 h 2580"/>
                    <a:gd name="T82" fmla="*/ 4 w 2580"/>
                    <a:gd name="T83" fmla="*/ 1127 h 2580"/>
                    <a:gd name="T84" fmla="*/ 77 w 2580"/>
                    <a:gd name="T85" fmla="*/ 1045 h 2580"/>
                    <a:gd name="T86" fmla="*/ 334 w 2580"/>
                    <a:gd name="T87" fmla="*/ 853 h 2580"/>
                    <a:gd name="T88" fmla="*/ 244 w 2580"/>
                    <a:gd name="T89" fmla="*/ 593 h 2580"/>
                    <a:gd name="T90" fmla="*/ 259 w 2580"/>
                    <a:gd name="T91" fmla="*/ 500 h 2580"/>
                    <a:gd name="T92" fmla="*/ 521 w 2580"/>
                    <a:gd name="T93" fmla="*/ 253 h 2580"/>
                    <a:gd name="T94" fmla="*/ 629 w 2580"/>
                    <a:gd name="T95" fmla="*/ 274 h 2580"/>
                    <a:gd name="T96" fmla="*/ 952 w 2580"/>
                    <a:gd name="T97" fmla="*/ 285 h 2580"/>
                    <a:gd name="T98" fmla="*/ 1060 w 2580"/>
                    <a:gd name="T99" fmla="*/ 51 h 2580"/>
                    <a:gd name="T100" fmla="*/ 1156 w 2580"/>
                    <a:gd name="T101" fmla="*/ 0 h 2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580" h="2580">
                      <a:moveTo>
                        <a:pt x="1296" y="818"/>
                      </a:moveTo>
                      <a:lnTo>
                        <a:pt x="1238" y="822"/>
                      </a:lnTo>
                      <a:lnTo>
                        <a:pt x="1182" y="833"/>
                      </a:lnTo>
                      <a:lnTo>
                        <a:pt x="1130" y="850"/>
                      </a:lnTo>
                      <a:lnTo>
                        <a:pt x="1080" y="872"/>
                      </a:lnTo>
                      <a:lnTo>
                        <a:pt x="1033" y="901"/>
                      </a:lnTo>
                      <a:lnTo>
                        <a:pt x="990" y="936"/>
                      </a:lnTo>
                      <a:lnTo>
                        <a:pt x="952" y="974"/>
                      </a:lnTo>
                      <a:lnTo>
                        <a:pt x="917" y="1016"/>
                      </a:lnTo>
                      <a:lnTo>
                        <a:pt x="889" y="1064"/>
                      </a:lnTo>
                      <a:lnTo>
                        <a:pt x="866" y="1114"/>
                      </a:lnTo>
                      <a:lnTo>
                        <a:pt x="849" y="1167"/>
                      </a:lnTo>
                      <a:lnTo>
                        <a:pt x="838" y="1222"/>
                      </a:lnTo>
                      <a:lnTo>
                        <a:pt x="835" y="1280"/>
                      </a:lnTo>
                      <a:lnTo>
                        <a:pt x="838" y="1337"/>
                      </a:lnTo>
                      <a:lnTo>
                        <a:pt x="849" y="1392"/>
                      </a:lnTo>
                      <a:lnTo>
                        <a:pt x="866" y="1447"/>
                      </a:lnTo>
                      <a:lnTo>
                        <a:pt x="889" y="1497"/>
                      </a:lnTo>
                      <a:lnTo>
                        <a:pt x="917" y="1543"/>
                      </a:lnTo>
                      <a:lnTo>
                        <a:pt x="952" y="1585"/>
                      </a:lnTo>
                      <a:lnTo>
                        <a:pt x="990" y="1625"/>
                      </a:lnTo>
                      <a:lnTo>
                        <a:pt x="1033" y="1658"/>
                      </a:lnTo>
                      <a:lnTo>
                        <a:pt x="1080" y="1687"/>
                      </a:lnTo>
                      <a:lnTo>
                        <a:pt x="1130" y="1709"/>
                      </a:lnTo>
                      <a:lnTo>
                        <a:pt x="1182" y="1726"/>
                      </a:lnTo>
                      <a:lnTo>
                        <a:pt x="1238" y="1737"/>
                      </a:lnTo>
                      <a:lnTo>
                        <a:pt x="1296" y="1741"/>
                      </a:lnTo>
                      <a:lnTo>
                        <a:pt x="1354" y="1737"/>
                      </a:lnTo>
                      <a:lnTo>
                        <a:pt x="1409" y="1726"/>
                      </a:lnTo>
                      <a:lnTo>
                        <a:pt x="1462" y="1709"/>
                      </a:lnTo>
                      <a:lnTo>
                        <a:pt x="1512" y="1687"/>
                      </a:lnTo>
                      <a:lnTo>
                        <a:pt x="1559" y="1658"/>
                      </a:lnTo>
                      <a:lnTo>
                        <a:pt x="1602" y="1625"/>
                      </a:lnTo>
                      <a:lnTo>
                        <a:pt x="1640" y="1585"/>
                      </a:lnTo>
                      <a:lnTo>
                        <a:pt x="1675" y="1543"/>
                      </a:lnTo>
                      <a:lnTo>
                        <a:pt x="1702" y="1497"/>
                      </a:lnTo>
                      <a:lnTo>
                        <a:pt x="1726" y="1447"/>
                      </a:lnTo>
                      <a:lnTo>
                        <a:pt x="1743" y="1392"/>
                      </a:lnTo>
                      <a:lnTo>
                        <a:pt x="1754" y="1337"/>
                      </a:lnTo>
                      <a:lnTo>
                        <a:pt x="1757" y="1280"/>
                      </a:lnTo>
                      <a:lnTo>
                        <a:pt x="1754" y="1222"/>
                      </a:lnTo>
                      <a:lnTo>
                        <a:pt x="1743" y="1167"/>
                      </a:lnTo>
                      <a:lnTo>
                        <a:pt x="1726" y="1114"/>
                      </a:lnTo>
                      <a:lnTo>
                        <a:pt x="1702" y="1064"/>
                      </a:lnTo>
                      <a:lnTo>
                        <a:pt x="1675" y="1016"/>
                      </a:lnTo>
                      <a:lnTo>
                        <a:pt x="1640" y="974"/>
                      </a:lnTo>
                      <a:lnTo>
                        <a:pt x="1602" y="936"/>
                      </a:lnTo>
                      <a:lnTo>
                        <a:pt x="1559" y="901"/>
                      </a:lnTo>
                      <a:lnTo>
                        <a:pt x="1512" y="872"/>
                      </a:lnTo>
                      <a:lnTo>
                        <a:pt x="1462" y="850"/>
                      </a:lnTo>
                      <a:lnTo>
                        <a:pt x="1409" y="833"/>
                      </a:lnTo>
                      <a:lnTo>
                        <a:pt x="1354" y="822"/>
                      </a:lnTo>
                      <a:lnTo>
                        <a:pt x="1296" y="818"/>
                      </a:lnTo>
                      <a:close/>
                      <a:moveTo>
                        <a:pt x="1156" y="0"/>
                      </a:moveTo>
                      <a:lnTo>
                        <a:pt x="1435" y="0"/>
                      </a:lnTo>
                      <a:lnTo>
                        <a:pt x="1464" y="4"/>
                      </a:lnTo>
                      <a:lnTo>
                        <a:pt x="1490" y="13"/>
                      </a:lnTo>
                      <a:lnTo>
                        <a:pt x="1514" y="30"/>
                      </a:lnTo>
                      <a:lnTo>
                        <a:pt x="1532" y="51"/>
                      </a:lnTo>
                      <a:lnTo>
                        <a:pt x="1545" y="77"/>
                      </a:lnTo>
                      <a:lnTo>
                        <a:pt x="1552" y="104"/>
                      </a:lnTo>
                      <a:lnTo>
                        <a:pt x="1570" y="265"/>
                      </a:lnTo>
                      <a:lnTo>
                        <a:pt x="1638" y="285"/>
                      </a:lnTo>
                      <a:lnTo>
                        <a:pt x="1702" y="310"/>
                      </a:lnTo>
                      <a:lnTo>
                        <a:pt x="1766" y="339"/>
                      </a:lnTo>
                      <a:lnTo>
                        <a:pt x="1828" y="372"/>
                      </a:lnTo>
                      <a:lnTo>
                        <a:pt x="1952" y="274"/>
                      </a:lnTo>
                      <a:lnTo>
                        <a:pt x="1973" y="260"/>
                      </a:lnTo>
                      <a:lnTo>
                        <a:pt x="1995" y="252"/>
                      </a:lnTo>
                      <a:lnTo>
                        <a:pt x="2019" y="248"/>
                      </a:lnTo>
                      <a:lnTo>
                        <a:pt x="2043" y="249"/>
                      </a:lnTo>
                      <a:lnTo>
                        <a:pt x="2067" y="256"/>
                      </a:lnTo>
                      <a:lnTo>
                        <a:pt x="2089" y="267"/>
                      </a:lnTo>
                      <a:lnTo>
                        <a:pt x="2108" y="282"/>
                      </a:lnTo>
                      <a:lnTo>
                        <a:pt x="2304" y="479"/>
                      </a:lnTo>
                      <a:lnTo>
                        <a:pt x="2323" y="503"/>
                      </a:lnTo>
                      <a:lnTo>
                        <a:pt x="2335" y="529"/>
                      </a:lnTo>
                      <a:lnTo>
                        <a:pt x="2339" y="557"/>
                      </a:lnTo>
                      <a:lnTo>
                        <a:pt x="2337" y="585"/>
                      </a:lnTo>
                      <a:lnTo>
                        <a:pt x="2329" y="611"/>
                      </a:lnTo>
                      <a:lnTo>
                        <a:pt x="2313" y="636"/>
                      </a:lnTo>
                      <a:lnTo>
                        <a:pt x="2213" y="764"/>
                      </a:lnTo>
                      <a:lnTo>
                        <a:pt x="2253" y="842"/>
                      </a:lnTo>
                      <a:lnTo>
                        <a:pt x="2286" y="924"/>
                      </a:lnTo>
                      <a:lnTo>
                        <a:pt x="2312" y="1008"/>
                      </a:lnTo>
                      <a:lnTo>
                        <a:pt x="2476" y="1027"/>
                      </a:lnTo>
                      <a:lnTo>
                        <a:pt x="2505" y="1033"/>
                      </a:lnTo>
                      <a:lnTo>
                        <a:pt x="2530" y="1048"/>
                      </a:lnTo>
                      <a:lnTo>
                        <a:pt x="2551" y="1066"/>
                      </a:lnTo>
                      <a:lnTo>
                        <a:pt x="2567" y="1089"/>
                      </a:lnTo>
                      <a:lnTo>
                        <a:pt x="2577" y="1115"/>
                      </a:lnTo>
                      <a:lnTo>
                        <a:pt x="2580" y="1144"/>
                      </a:lnTo>
                      <a:lnTo>
                        <a:pt x="2580" y="1423"/>
                      </a:lnTo>
                      <a:lnTo>
                        <a:pt x="2577" y="1452"/>
                      </a:lnTo>
                      <a:lnTo>
                        <a:pt x="2567" y="1478"/>
                      </a:lnTo>
                      <a:lnTo>
                        <a:pt x="2551" y="1502"/>
                      </a:lnTo>
                      <a:lnTo>
                        <a:pt x="2530" y="1520"/>
                      </a:lnTo>
                      <a:lnTo>
                        <a:pt x="2505" y="1534"/>
                      </a:lnTo>
                      <a:lnTo>
                        <a:pt x="2476" y="1540"/>
                      </a:lnTo>
                      <a:lnTo>
                        <a:pt x="2309" y="1560"/>
                      </a:lnTo>
                      <a:lnTo>
                        <a:pt x="2282" y="1645"/>
                      </a:lnTo>
                      <a:lnTo>
                        <a:pt x="2247" y="1726"/>
                      </a:lnTo>
                      <a:lnTo>
                        <a:pt x="2207" y="1806"/>
                      </a:lnTo>
                      <a:lnTo>
                        <a:pt x="2315" y="1943"/>
                      </a:lnTo>
                      <a:lnTo>
                        <a:pt x="2328" y="1964"/>
                      </a:lnTo>
                      <a:lnTo>
                        <a:pt x="2336" y="1988"/>
                      </a:lnTo>
                      <a:lnTo>
                        <a:pt x="2340" y="2011"/>
                      </a:lnTo>
                      <a:lnTo>
                        <a:pt x="2339" y="2035"/>
                      </a:lnTo>
                      <a:lnTo>
                        <a:pt x="2332" y="2059"/>
                      </a:lnTo>
                      <a:lnTo>
                        <a:pt x="2321" y="2080"/>
                      </a:lnTo>
                      <a:lnTo>
                        <a:pt x="2306" y="2100"/>
                      </a:lnTo>
                      <a:lnTo>
                        <a:pt x="2108" y="2297"/>
                      </a:lnTo>
                      <a:lnTo>
                        <a:pt x="2085" y="2315"/>
                      </a:lnTo>
                      <a:lnTo>
                        <a:pt x="2059" y="2327"/>
                      </a:lnTo>
                      <a:lnTo>
                        <a:pt x="2031" y="2331"/>
                      </a:lnTo>
                      <a:lnTo>
                        <a:pt x="2003" y="2330"/>
                      </a:lnTo>
                      <a:lnTo>
                        <a:pt x="1977" y="2322"/>
                      </a:lnTo>
                      <a:lnTo>
                        <a:pt x="1952" y="2306"/>
                      </a:lnTo>
                      <a:lnTo>
                        <a:pt x="1812" y="2196"/>
                      </a:lnTo>
                      <a:lnTo>
                        <a:pt x="1731" y="2237"/>
                      </a:lnTo>
                      <a:lnTo>
                        <a:pt x="1648" y="2271"/>
                      </a:lnTo>
                      <a:lnTo>
                        <a:pt x="1561" y="2298"/>
                      </a:lnTo>
                      <a:lnTo>
                        <a:pt x="1541" y="2476"/>
                      </a:lnTo>
                      <a:lnTo>
                        <a:pt x="1535" y="2504"/>
                      </a:lnTo>
                      <a:lnTo>
                        <a:pt x="1522" y="2529"/>
                      </a:lnTo>
                      <a:lnTo>
                        <a:pt x="1502" y="2550"/>
                      </a:lnTo>
                      <a:lnTo>
                        <a:pt x="1479" y="2566"/>
                      </a:lnTo>
                      <a:lnTo>
                        <a:pt x="1453" y="2576"/>
                      </a:lnTo>
                      <a:lnTo>
                        <a:pt x="1424" y="2580"/>
                      </a:lnTo>
                      <a:lnTo>
                        <a:pt x="1145" y="2580"/>
                      </a:lnTo>
                      <a:lnTo>
                        <a:pt x="1116" y="2576"/>
                      </a:lnTo>
                      <a:lnTo>
                        <a:pt x="1090" y="2566"/>
                      </a:lnTo>
                      <a:lnTo>
                        <a:pt x="1066" y="2550"/>
                      </a:lnTo>
                      <a:lnTo>
                        <a:pt x="1048" y="2529"/>
                      </a:lnTo>
                      <a:lnTo>
                        <a:pt x="1035" y="2504"/>
                      </a:lnTo>
                      <a:lnTo>
                        <a:pt x="1028" y="2476"/>
                      </a:lnTo>
                      <a:lnTo>
                        <a:pt x="1007" y="2291"/>
                      </a:lnTo>
                      <a:lnTo>
                        <a:pt x="926" y="2265"/>
                      </a:lnTo>
                      <a:lnTo>
                        <a:pt x="847" y="2232"/>
                      </a:lnTo>
                      <a:lnTo>
                        <a:pt x="772" y="2192"/>
                      </a:lnTo>
                      <a:lnTo>
                        <a:pt x="629" y="2306"/>
                      </a:lnTo>
                      <a:lnTo>
                        <a:pt x="608" y="2319"/>
                      </a:lnTo>
                      <a:lnTo>
                        <a:pt x="585" y="2327"/>
                      </a:lnTo>
                      <a:lnTo>
                        <a:pt x="561" y="2331"/>
                      </a:lnTo>
                      <a:lnTo>
                        <a:pt x="537" y="2330"/>
                      </a:lnTo>
                      <a:lnTo>
                        <a:pt x="513" y="2323"/>
                      </a:lnTo>
                      <a:lnTo>
                        <a:pt x="492" y="2312"/>
                      </a:lnTo>
                      <a:lnTo>
                        <a:pt x="472" y="2297"/>
                      </a:lnTo>
                      <a:lnTo>
                        <a:pt x="274" y="2100"/>
                      </a:lnTo>
                      <a:lnTo>
                        <a:pt x="257" y="2076"/>
                      </a:lnTo>
                      <a:lnTo>
                        <a:pt x="245" y="2051"/>
                      </a:lnTo>
                      <a:lnTo>
                        <a:pt x="242" y="2023"/>
                      </a:lnTo>
                      <a:lnTo>
                        <a:pt x="243" y="1994"/>
                      </a:lnTo>
                      <a:lnTo>
                        <a:pt x="251" y="1968"/>
                      </a:lnTo>
                      <a:lnTo>
                        <a:pt x="267" y="1943"/>
                      </a:lnTo>
                      <a:lnTo>
                        <a:pt x="380" y="1798"/>
                      </a:lnTo>
                      <a:lnTo>
                        <a:pt x="343" y="1726"/>
                      </a:lnTo>
                      <a:lnTo>
                        <a:pt x="311" y="1651"/>
                      </a:lnTo>
                      <a:lnTo>
                        <a:pt x="286" y="1573"/>
                      </a:lnTo>
                      <a:lnTo>
                        <a:pt x="104" y="1552"/>
                      </a:lnTo>
                      <a:lnTo>
                        <a:pt x="77" y="1546"/>
                      </a:lnTo>
                      <a:lnTo>
                        <a:pt x="51" y="1532"/>
                      </a:lnTo>
                      <a:lnTo>
                        <a:pt x="30" y="1514"/>
                      </a:lnTo>
                      <a:lnTo>
                        <a:pt x="13" y="1490"/>
                      </a:lnTo>
                      <a:lnTo>
                        <a:pt x="4" y="1464"/>
                      </a:lnTo>
                      <a:lnTo>
                        <a:pt x="0" y="1435"/>
                      </a:lnTo>
                      <a:lnTo>
                        <a:pt x="0" y="1156"/>
                      </a:lnTo>
                      <a:lnTo>
                        <a:pt x="4" y="1127"/>
                      </a:lnTo>
                      <a:lnTo>
                        <a:pt x="13" y="1101"/>
                      </a:lnTo>
                      <a:lnTo>
                        <a:pt x="30" y="1077"/>
                      </a:lnTo>
                      <a:lnTo>
                        <a:pt x="51" y="1059"/>
                      </a:lnTo>
                      <a:lnTo>
                        <a:pt x="77" y="1045"/>
                      </a:lnTo>
                      <a:lnTo>
                        <a:pt x="104" y="1039"/>
                      </a:lnTo>
                      <a:lnTo>
                        <a:pt x="276" y="1019"/>
                      </a:lnTo>
                      <a:lnTo>
                        <a:pt x="302" y="934"/>
                      </a:lnTo>
                      <a:lnTo>
                        <a:pt x="334" y="853"/>
                      </a:lnTo>
                      <a:lnTo>
                        <a:pt x="373" y="773"/>
                      </a:lnTo>
                      <a:lnTo>
                        <a:pt x="267" y="637"/>
                      </a:lnTo>
                      <a:lnTo>
                        <a:pt x="252" y="616"/>
                      </a:lnTo>
                      <a:lnTo>
                        <a:pt x="244" y="593"/>
                      </a:lnTo>
                      <a:lnTo>
                        <a:pt x="240" y="569"/>
                      </a:lnTo>
                      <a:lnTo>
                        <a:pt x="242" y="545"/>
                      </a:lnTo>
                      <a:lnTo>
                        <a:pt x="248" y="521"/>
                      </a:lnTo>
                      <a:lnTo>
                        <a:pt x="259" y="500"/>
                      </a:lnTo>
                      <a:lnTo>
                        <a:pt x="274" y="480"/>
                      </a:lnTo>
                      <a:lnTo>
                        <a:pt x="472" y="282"/>
                      </a:lnTo>
                      <a:lnTo>
                        <a:pt x="495" y="265"/>
                      </a:lnTo>
                      <a:lnTo>
                        <a:pt x="521" y="253"/>
                      </a:lnTo>
                      <a:lnTo>
                        <a:pt x="549" y="249"/>
                      </a:lnTo>
                      <a:lnTo>
                        <a:pt x="577" y="251"/>
                      </a:lnTo>
                      <a:lnTo>
                        <a:pt x="604" y="259"/>
                      </a:lnTo>
                      <a:lnTo>
                        <a:pt x="629" y="274"/>
                      </a:lnTo>
                      <a:lnTo>
                        <a:pt x="758" y="376"/>
                      </a:lnTo>
                      <a:lnTo>
                        <a:pt x="821" y="342"/>
                      </a:lnTo>
                      <a:lnTo>
                        <a:pt x="886" y="311"/>
                      </a:lnTo>
                      <a:lnTo>
                        <a:pt x="952" y="285"/>
                      </a:lnTo>
                      <a:lnTo>
                        <a:pt x="1020" y="265"/>
                      </a:lnTo>
                      <a:lnTo>
                        <a:pt x="1039" y="104"/>
                      </a:lnTo>
                      <a:lnTo>
                        <a:pt x="1047" y="77"/>
                      </a:lnTo>
                      <a:lnTo>
                        <a:pt x="1060" y="51"/>
                      </a:lnTo>
                      <a:lnTo>
                        <a:pt x="1078" y="30"/>
                      </a:lnTo>
                      <a:lnTo>
                        <a:pt x="1101" y="13"/>
                      </a:lnTo>
                      <a:lnTo>
                        <a:pt x="1127" y="4"/>
                      </a:lnTo>
                      <a:lnTo>
                        <a:pt x="115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118" name="Freeform 12">
                  <a:extLst>
                    <a:ext uri="{FF2B5EF4-FFF2-40B4-BE49-F238E27FC236}">
                      <a16:creationId xmlns:a16="http://schemas.microsoft.com/office/drawing/2014/main" id="{23EED623-E55F-1167-FBD0-3B98D3EBA12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57" y="1763"/>
                  <a:ext cx="2121" cy="2124"/>
                </a:xfrm>
                <a:custGeom>
                  <a:avLst/>
                  <a:gdLst>
                    <a:gd name="T0" fmla="*/ 934 w 2121"/>
                    <a:gd name="T1" fmla="*/ 699 h 2124"/>
                    <a:gd name="T2" fmla="*/ 776 w 2121"/>
                    <a:gd name="T3" fmla="*/ 810 h 2124"/>
                    <a:gd name="T4" fmla="*/ 693 w 2121"/>
                    <a:gd name="T5" fmla="*/ 984 h 2124"/>
                    <a:gd name="T6" fmla="*/ 710 w 2121"/>
                    <a:gd name="T7" fmla="*/ 1184 h 2124"/>
                    <a:gd name="T8" fmla="*/ 821 w 2121"/>
                    <a:gd name="T9" fmla="*/ 1341 h 2124"/>
                    <a:gd name="T10" fmla="*/ 995 w 2121"/>
                    <a:gd name="T11" fmla="*/ 1425 h 2124"/>
                    <a:gd name="T12" fmla="*/ 1194 w 2121"/>
                    <a:gd name="T13" fmla="*/ 1407 h 2124"/>
                    <a:gd name="T14" fmla="*/ 1353 w 2121"/>
                    <a:gd name="T15" fmla="*/ 1297 h 2124"/>
                    <a:gd name="T16" fmla="*/ 1436 w 2121"/>
                    <a:gd name="T17" fmla="*/ 1122 h 2124"/>
                    <a:gd name="T18" fmla="*/ 1419 w 2121"/>
                    <a:gd name="T19" fmla="*/ 923 h 2124"/>
                    <a:gd name="T20" fmla="*/ 1308 w 2121"/>
                    <a:gd name="T21" fmla="*/ 765 h 2124"/>
                    <a:gd name="T22" fmla="*/ 1134 w 2121"/>
                    <a:gd name="T23" fmla="*/ 683 h 2124"/>
                    <a:gd name="T24" fmla="*/ 1128 w 2121"/>
                    <a:gd name="T25" fmla="*/ 10 h 2124"/>
                    <a:gd name="T26" fmla="*/ 1197 w 2121"/>
                    <a:gd name="T27" fmla="*/ 94 h 2124"/>
                    <a:gd name="T28" fmla="*/ 1436 w 2121"/>
                    <a:gd name="T29" fmla="*/ 276 h 2124"/>
                    <a:gd name="T30" fmla="*/ 1594 w 2121"/>
                    <a:gd name="T31" fmla="*/ 168 h 2124"/>
                    <a:gd name="T32" fmla="*/ 1820 w 2121"/>
                    <a:gd name="T33" fmla="*/ 320 h 2124"/>
                    <a:gd name="T34" fmla="*/ 1861 w 2121"/>
                    <a:gd name="T35" fmla="*/ 404 h 2124"/>
                    <a:gd name="T36" fmla="*/ 1776 w 2121"/>
                    <a:gd name="T37" fmla="*/ 571 h 2124"/>
                    <a:gd name="T38" fmla="*/ 1991 w 2121"/>
                    <a:gd name="T39" fmla="*/ 766 h 2124"/>
                    <a:gd name="T40" fmla="*/ 2085 w 2121"/>
                    <a:gd name="T41" fmla="*/ 820 h 2124"/>
                    <a:gd name="T42" fmla="*/ 2119 w 2121"/>
                    <a:gd name="T43" fmla="*/ 1095 h 2124"/>
                    <a:gd name="T44" fmla="*/ 2055 w 2121"/>
                    <a:gd name="T45" fmla="*/ 1180 h 2124"/>
                    <a:gd name="T46" fmla="*/ 1871 w 2121"/>
                    <a:gd name="T47" fmla="*/ 1355 h 2124"/>
                    <a:gd name="T48" fmla="*/ 1956 w 2121"/>
                    <a:gd name="T49" fmla="*/ 1562 h 2124"/>
                    <a:gd name="T50" fmla="*/ 1932 w 2121"/>
                    <a:gd name="T51" fmla="*/ 1668 h 2124"/>
                    <a:gd name="T52" fmla="*/ 1747 w 2121"/>
                    <a:gd name="T53" fmla="*/ 1852 h 2124"/>
                    <a:gd name="T54" fmla="*/ 1655 w 2121"/>
                    <a:gd name="T55" fmla="*/ 1836 h 2124"/>
                    <a:gd name="T56" fmla="*/ 1351 w 2121"/>
                    <a:gd name="T57" fmla="*/ 1867 h 2124"/>
                    <a:gd name="T58" fmla="*/ 1314 w 2121"/>
                    <a:gd name="T59" fmla="*/ 2071 h 2124"/>
                    <a:gd name="T60" fmla="*/ 1048 w 2121"/>
                    <a:gd name="T61" fmla="*/ 2124 h 2124"/>
                    <a:gd name="T62" fmla="*/ 947 w 2121"/>
                    <a:gd name="T63" fmla="*/ 2082 h 2124"/>
                    <a:gd name="T64" fmla="*/ 830 w 2121"/>
                    <a:gd name="T65" fmla="*/ 1883 h 2124"/>
                    <a:gd name="T66" fmla="*/ 581 w 2121"/>
                    <a:gd name="T67" fmla="*/ 1942 h 2124"/>
                    <a:gd name="T68" fmla="*/ 472 w 2121"/>
                    <a:gd name="T69" fmla="*/ 1945 h 2124"/>
                    <a:gd name="T70" fmla="*/ 272 w 2121"/>
                    <a:gd name="T71" fmla="*/ 1767 h 2124"/>
                    <a:gd name="T72" fmla="*/ 268 w 2121"/>
                    <a:gd name="T73" fmla="*/ 1673 h 2124"/>
                    <a:gd name="T74" fmla="*/ 286 w 2121"/>
                    <a:gd name="T75" fmla="*/ 1425 h 2124"/>
                    <a:gd name="T76" fmla="*/ 74 w 2121"/>
                    <a:gd name="T77" fmla="*/ 1343 h 2124"/>
                    <a:gd name="T78" fmla="*/ 16 w 2121"/>
                    <a:gd name="T79" fmla="*/ 1252 h 2124"/>
                    <a:gd name="T80" fmla="*/ 22 w 2121"/>
                    <a:gd name="T81" fmla="*/ 980 h 2124"/>
                    <a:gd name="T82" fmla="*/ 214 w 2121"/>
                    <a:gd name="T83" fmla="*/ 911 h 2124"/>
                    <a:gd name="T84" fmla="*/ 191 w 2121"/>
                    <a:gd name="T85" fmla="*/ 613 h 2124"/>
                    <a:gd name="T86" fmla="*/ 162 w 2121"/>
                    <a:gd name="T87" fmla="*/ 509 h 2124"/>
                    <a:gd name="T88" fmla="*/ 330 w 2121"/>
                    <a:gd name="T89" fmla="*/ 292 h 2124"/>
                    <a:gd name="T90" fmla="*/ 420 w 2121"/>
                    <a:gd name="T91" fmla="*/ 270 h 2124"/>
                    <a:gd name="T92" fmla="*/ 628 w 2121"/>
                    <a:gd name="T93" fmla="*/ 309 h 2124"/>
                    <a:gd name="T94" fmla="*/ 777 w 2121"/>
                    <a:gd name="T95" fmla="*/ 101 h 2124"/>
                    <a:gd name="T96" fmla="*/ 852 w 2121"/>
                    <a:gd name="T97" fmla="*/ 23 h 2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121" h="2124">
                      <a:moveTo>
                        <a:pt x="1083" y="676"/>
                      </a:moveTo>
                      <a:lnTo>
                        <a:pt x="1032" y="678"/>
                      </a:lnTo>
                      <a:lnTo>
                        <a:pt x="982" y="686"/>
                      </a:lnTo>
                      <a:lnTo>
                        <a:pt x="934" y="699"/>
                      </a:lnTo>
                      <a:lnTo>
                        <a:pt x="888" y="720"/>
                      </a:lnTo>
                      <a:lnTo>
                        <a:pt x="847" y="745"/>
                      </a:lnTo>
                      <a:lnTo>
                        <a:pt x="809" y="775"/>
                      </a:lnTo>
                      <a:lnTo>
                        <a:pt x="776" y="810"/>
                      </a:lnTo>
                      <a:lnTo>
                        <a:pt x="747" y="849"/>
                      </a:lnTo>
                      <a:lnTo>
                        <a:pt x="723" y="891"/>
                      </a:lnTo>
                      <a:lnTo>
                        <a:pt x="706" y="936"/>
                      </a:lnTo>
                      <a:lnTo>
                        <a:pt x="693" y="984"/>
                      </a:lnTo>
                      <a:lnTo>
                        <a:pt x="687" y="1034"/>
                      </a:lnTo>
                      <a:lnTo>
                        <a:pt x="689" y="1085"/>
                      </a:lnTo>
                      <a:lnTo>
                        <a:pt x="695" y="1136"/>
                      </a:lnTo>
                      <a:lnTo>
                        <a:pt x="710" y="1184"/>
                      </a:lnTo>
                      <a:lnTo>
                        <a:pt x="730" y="1229"/>
                      </a:lnTo>
                      <a:lnTo>
                        <a:pt x="756" y="1270"/>
                      </a:lnTo>
                      <a:lnTo>
                        <a:pt x="786" y="1309"/>
                      </a:lnTo>
                      <a:lnTo>
                        <a:pt x="821" y="1341"/>
                      </a:lnTo>
                      <a:lnTo>
                        <a:pt x="859" y="1371"/>
                      </a:lnTo>
                      <a:lnTo>
                        <a:pt x="901" y="1394"/>
                      </a:lnTo>
                      <a:lnTo>
                        <a:pt x="947" y="1413"/>
                      </a:lnTo>
                      <a:lnTo>
                        <a:pt x="995" y="1425"/>
                      </a:lnTo>
                      <a:lnTo>
                        <a:pt x="1045" y="1430"/>
                      </a:lnTo>
                      <a:lnTo>
                        <a:pt x="1097" y="1430"/>
                      </a:lnTo>
                      <a:lnTo>
                        <a:pt x="1147" y="1422"/>
                      </a:lnTo>
                      <a:lnTo>
                        <a:pt x="1194" y="1407"/>
                      </a:lnTo>
                      <a:lnTo>
                        <a:pt x="1239" y="1388"/>
                      </a:lnTo>
                      <a:lnTo>
                        <a:pt x="1281" y="1363"/>
                      </a:lnTo>
                      <a:lnTo>
                        <a:pt x="1320" y="1332"/>
                      </a:lnTo>
                      <a:lnTo>
                        <a:pt x="1353" y="1297"/>
                      </a:lnTo>
                      <a:lnTo>
                        <a:pt x="1382" y="1258"/>
                      </a:lnTo>
                      <a:lnTo>
                        <a:pt x="1405" y="1216"/>
                      </a:lnTo>
                      <a:lnTo>
                        <a:pt x="1423" y="1171"/>
                      </a:lnTo>
                      <a:lnTo>
                        <a:pt x="1436" y="1122"/>
                      </a:lnTo>
                      <a:lnTo>
                        <a:pt x="1441" y="1074"/>
                      </a:lnTo>
                      <a:lnTo>
                        <a:pt x="1440" y="1022"/>
                      </a:lnTo>
                      <a:lnTo>
                        <a:pt x="1432" y="971"/>
                      </a:lnTo>
                      <a:lnTo>
                        <a:pt x="1419" y="923"/>
                      </a:lnTo>
                      <a:lnTo>
                        <a:pt x="1399" y="878"/>
                      </a:lnTo>
                      <a:lnTo>
                        <a:pt x="1372" y="836"/>
                      </a:lnTo>
                      <a:lnTo>
                        <a:pt x="1342" y="799"/>
                      </a:lnTo>
                      <a:lnTo>
                        <a:pt x="1308" y="765"/>
                      </a:lnTo>
                      <a:lnTo>
                        <a:pt x="1268" y="737"/>
                      </a:lnTo>
                      <a:lnTo>
                        <a:pt x="1226" y="713"/>
                      </a:lnTo>
                      <a:lnTo>
                        <a:pt x="1181" y="695"/>
                      </a:lnTo>
                      <a:lnTo>
                        <a:pt x="1134" y="683"/>
                      </a:lnTo>
                      <a:lnTo>
                        <a:pt x="1083" y="676"/>
                      </a:lnTo>
                      <a:close/>
                      <a:moveTo>
                        <a:pt x="1072" y="0"/>
                      </a:moveTo>
                      <a:lnTo>
                        <a:pt x="1101" y="2"/>
                      </a:lnTo>
                      <a:lnTo>
                        <a:pt x="1128" y="10"/>
                      </a:lnTo>
                      <a:lnTo>
                        <a:pt x="1152" y="23"/>
                      </a:lnTo>
                      <a:lnTo>
                        <a:pt x="1172" y="43"/>
                      </a:lnTo>
                      <a:lnTo>
                        <a:pt x="1188" y="66"/>
                      </a:lnTo>
                      <a:lnTo>
                        <a:pt x="1197" y="94"/>
                      </a:lnTo>
                      <a:lnTo>
                        <a:pt x="1219" y="206"/>
                      </a:lnTo>
                      <a:lnTo>
                        <a:pt x="1293" y="222"/>
                      </a:lnTo>
                      <a:lnTo>
                        <a:pt x="1366" y="246"/>
                      </a:lnTo>
                      <a:lnTo>
                        <a:pt x="1436" y="276"/>
                      </a:lnTo>
                      <a:lnTo>
                        <a:pt x="1518" y="200"/>
                      </a:lnTo>
                      <a:lnTo>
                        <a:pt x="1540" y="183"/>
                      </a:lnTo>
                      <a:lnTo>
                        <a:pt x="1566" y="172"/>
                      </a:lnTo>
                      <a:lnTo>
                        <a:pt x="1594" y="168"/>
                      </a:lnTo>
                      <a:lnTo>
                        <a:pt x="1622" y="171"/>
                      </a:lnTo>
                      <a:lnTo>
                        <a:pt x="1648" y="180"/>
                      </a:lnTo>
                      <a:lnTo>
                        <a:pt x="1672" y="196"/>
                      </a:lnTo>
                      <a:lnTo>
                        <a:pt x="1820" y="320"/>
                      </a:lnTo>
                      <a:lnTo>
                        <a:pt x="1837" y="338"/>
                      </a:lnTo>
                      <a:lnTo>
                        <a:pt x="1849" y="358"/>
                      </a:lnTo>
                      <a:lnTo>
                        <a:pt x="1857" y="381"/>
                      </a:lnTo>
                      <a:lnTo>
                        <a:pt x="1861" y="404"/>
                      </a:lnTo>
                      <a:lnTo>
                        <a:pt x="1859" y="428"/>
                      </a:lnTo>
                      <a:lnTo>
                        <a:pt x="1853" y="452"/>
                      </a:lnTo>
                      <a:lnTo>
                        <a:pt x="1841" y="474"/>
                      </a:lnTo>
                      <a:lnTo>
                        <a:pt x="1776" y="571"/>
                      </a:lnTo>
                      <a:lnTo>
                        <a:pt x="1815" y="631"/>
                      </a:lnTo>
                      <a:lnTo>
                        <a:pt x="1848" y="696"/>
                      </a:lnTo>
                      <a:lnTo>
                        <a:pt x="1874" y="762"/>
                      </a:lnTo>
                      <a:lnTo>
                        <a:pt x="1991" y="766"/>
                      </a:lnTo>
                      <a:lnTo>
                        <a:pt x="2020" y="771"/>
                      </a:lnTo>
                      <a:lnTo>
                        <a:pt x="2045" y="782"/>
                      </a:lnTo>
                      <a:lnTo>
                        <a:pt x="2068" y="799"/>
                      </a:lnTo>
                      <a:lnTo>
                        <a:pt x="2085" y="820"/>
                      </a:lnTo>
                      <a:lnTo>
                        <a:pt x="2098" y="845"/>
                      </a:lnTo>
                      <a:lnTo>
                        <a:pt x="2104" y="873"/>
                      </a:lnTo>
                      <a:lnTo>
                        <a:pt x="2121" y="1066"/>
                      </a:lnTo>
                      <a:lnTo>
                        <a:pt x="2119" y="1095"/>
                      </a:lnTo>
                      <a:lnTo>
                        <a:pt x="2111" y="1121"/>
                      </a:lnTo>
                      <a:lnTo>
                        <a:pt x="2097" y="1145"/>
                      </a:lnTo>
                      <a:lnTo>
                        <a:pt x="2077" y="1165"/>
                      </a:lnTo>
                      <a:lnTo>
                        <a:pt x="2055" y="1180"/>
                      </a:lnTo>
                      <a:lnTo>
                        <a:pt x="2027" y="1190"/>
                      </a:lnTo>
                      <a:lnTo>
                        <a:pt x="1910" y="1213"/>
                      </a:lnTo>
                      <a:lnTo>
                        <a:pt x="1894" y="1285"/>
                      </a:lnTo>
                      <a:lnTo>
                        <a:pt x="1871" y="1355"/>
                      </a:lnTo>
                      <a:lnTo>
                        <a:pt x="1842" y="1422"/>
                      </a:lnTo>
                      <a:lnTo>
                        <a:pt x="1928" y="1512"/>
                      </a:lnTo>
                      <a:lnTo>
                        <a:pt x="1945" y="1536"/>
                      </a:lnTo>
                      <a:lnTo>
                        <a:pt x="1956" y="1562"/>
                      </a:lnTo>
                      <a:lnTo>
                        <a:pt x="1960" y="1588"/>
                      </a:lnTo>
                      <a:lnTo>
                        <a:pt x="1957" y="1616"/>
                      </a:lnTo>
                      <a:lnTo>
                        <a:pt x="1948" y="1642"/>
                      </a:lnTo>
                      <a:lnTo>
                        <a:pt x="1932" y="1668"/>
                      </a:lnTo>
                      <a:lnTo>
                        <a:pt x="1808" y="1814"/>
                      </a:lnTo>
                      <a:lnTo>
                        <a:pt x="1791" y="1831"/>
                      </a:lnTo>
                      <a:lnTo>
                        <a:pt x="1770" y="1844"/>
                      </a:lnTo>
                      <a:lnTo>
                        <a:pt x="1747" y="1852"/>
                      </a:lnTo>
                      <a:lnTo>
                        <a:pt x="1723" y="1856"/>
                      </a:lnTo>
                      <a:lnTo>
                        <a:pt x="1700" y="1855"/>
                      </a:lnTo>
                      <a:lnTo>
                        <a:pt x="1676" y="1848"/>
                      </a:lnTo>
                      <a:lnTo>
                        <a:pt x="1655" y="1836"/>
                      </a:lnTo>
                      <a:lnTo>
                        <a:pt x="1548" y="1767"/>
                      </a:lnTo>
                      <a:lnTo>
                        <a:pt x="1486" y="1805"/>
                      </a:lnTo>
                      <a:lnTo>
                        <a:pt x="1420" y="1839"/>
                      </a:lnTo>
                      <a:lnTo>
                        <a:pt x="1351" y="1867"/>
                      </a:lnTo>
                      <a:lnTo>
                        <a:pt x="1347" y="1995"/>
                      </a:lnTo>
                      <a:lnTo>
                        <a:pt x="1342" y="2024"/>
                      </a:lnTo>
                      <a:lnTo>
                        <a:pt x="1332" y="2050"/>
                      </a:lnTo>
                      <a:lnTo>
                        <a:pt x="1314" y="2071"/>
                      </a:lnTo>
                      <a:lnTo>
                        <a:pt x="1293" y="2090"/>
                      </a:lnTo>
                      <a:lnTo>
                        <a:pt x="1268" y="2102"/>
                      </a:lnTo>
                      <a:lnTo>
                        <a:pt x="1240" y="2108"/>
                      </a:lnTo>
                      <a:lnTo>
                        <a:pt x="1048" y="2124"/>
                      </a:lnTo>
                      <a:lnTo>
                        <a:pt x="1019" y="2123"/>
                      </a:lnTo>
                      <a:lnTo>
                        <a:pt x="992" y="2115"/>
                      </a:lnTo>
                      <a:lnTo>
                        <a:pt x="969" y="2100"/>
                      </a:lnTo>
                      <a:lnTo>
                        <a:pt x="947" y="2082"/>
                      </a:lnTo>
                      <a:lnTo>
                        <a:pt x="933" y="2058"/>
                      </a:lnTo>
                      <a:lnTo>
                        <a:pt x="924" y="2030"/>
                      </a:lnTo>
                      <a:lnTo>
                        <a:pt x="897" y="1898"/>
                      </a:lnTo>
                      <a:lnTo>
                        <a:pt x="830" y="1883"/>
                      </a:lnTo>
                      <a:lnTo>
                        <a:pt x="764" y="1862"/>
                      </a:lnTo>
                      <a:lnTo>
                        <a:pt x="699" y="1835"/>
                      </a:lnTo>
                      <a:lnTo>
                        <a:pt x="603" y="1925"/>
                      </a:lnTo>
                      <a:lnTo>
                        <a:pt x="581" y="1942"/>
                      </a:lnTo>
                      <a:lnTo>
                        <a:pt x="554" y="1953"/>
                      </a:lnTo>
                      <a:lnTo>
                        <a:pt x="526" y="1957"/>
                      </a:lnTo>
                      <a:lnTo>
                        <a:pt x="499" y="1954"/>
                      </a:lnTo>
                      <a:lnTo>
                        <a:pt x="472" y="1945"/>
                      </a:lnTo>
                      <a:lnTo>
                        <a:pt x="449" y="1929"/>
                      </a:lnTo>
                      <a:lnTo>
                        <a:pt x="301" y="1805"/>
                      </a:lnTo>
                      <a:lnTo>
                        <a:pt x="284" y="1786"/>
                      </a:lnTo>
                      <a:lnTo>
                        <a:pt x="272" y="1767"/>
                      </a:lnTo>
                      <a:lnTo>
                        <a:pt x="263" y="1744"/>
                      </a:lnTo>
                      <a:lnTo>
                        <a:pt x="260" y="1720"/>
                      </a:lnTo>
                      <a:lnTo>
                        <a:pt x="261" y="1697"/>
                      </a:lnTo>
                      <a:lnTo>
                        <a:pt x="268" y="1673"/>
                      </a:lnTo>
                      <a:lnTo>
                        <a:pt x="280" y="1650"/>
                      </a:lnTo>
                      <a:lnTo>
                        <a:pt x="352" y="1541"/>
                      </a:lnTo>
                      <a:lnTo>
                        <a:pt x="317" y="1484"/>
                      </a:lnTo>
                      <a:lnTo>
                        <a:pt x="286" y="1425"/>
                      </a:lnTo>
                      <a:lnTo>
                        <a:pt x="260" y="1363"/>
                      </a:lnTo>
                      <a:lnTo>
                        <a:pt x="128" y="1359"/>
                      </a:lnTo>
                      <a:lnTo>
                        <a:pt x="100" y="1355"/>
                      </a:lnTo>
                      <a:lnTo>
                        <a:pt x="74" y="1343"/>
                      </a:lnTo>
                      <a:lnTo>
                        <a:pt x="51" y="1327"/>
                      </a:lnTo>
                      <a:lnTo>
                        <a:pt x="34" y="1305"/>
                      </a:lnTo>
                      <a:lnTo>
                        <a:pt x="22" y="1279"/>
                      </a:lnTo>
                      <a:lnTo>
                        <a:pt x="16" y="1252"/>
                      </a:lnTo>
                      <a:lnTo>
                        <a:pt x="0" y="1059"/>
                      </a:lnTo>
                      <a:lnTo>
                        <a:pt x="1" y="1031"/>
                      </a:lnTo>
                      <a:lnTo>
                        <a:pt x="9" y="1004"/>
                      </a:lnTo>
                      <a:lnTo>
                        <a:pt x="22" y="980"/>
                      </a:lnTo>
                      <a:lnTo>
                        <a:pt x="42" y="960"/>
                      </a:lnTo>
                      <a:lnTo>
                        <a:pt x="66" y="944"/>
                      </a:lnTo>
                      <a:lnTo>
                        <a:pt x="92" y="935"/>
                      </a:lnTo>
                      <a:lnTo>
                        <a:pt x="214" y="911"/>
                      </a:lnTo>
                      <a:lnTo>
                        <a:pt x="230" y="840"/>
                      </a:lnTo>
                      <a:lnTo>
                        <a:pt x="251" y="770"/>
                      </a:lnTo>
                      <a:lnTo>
                        <a:pt x="277" y="703"/>
                      </a:lnTo>
                      <a:lnTo>
                        <a:pt x="191" y="613"/>
                      </a:lnTo>
                      <a:lnTo>
                        <a:pt x="174" y="589"/>
                      </a:lnTo>
                      <a:lnTo>
                        <a:pt x="164" y="563"/>
                      </a:lnTo>
                      <a:lnTo>
                        <a:pt x="160" y="536"/>
                      </a:lnTo>
                      <a:lnTo>
                        <a:pt x="162" y="509"/>
                      </a:lnTo>
                      <a:lnTo>
                        <a:pt x="171" y="482"/>
                      </a:lnTo>
                      <a:lnTo>
                        <a:pt x="187" y="457"/>
                      </a:lnTo>
                      <a:lnTo>
                        <a:pt x="311" y="309"/>
                      </a:lnTo>
                      <a:lnTo>
                        <a:pt x="330" y="292"/>
                      </a:lnTo>
                      <a:lnTo>
                        <a:pt x="351" y="279"/>
                      </a:lnTo>
                      <a:lnTo>
                        <a:pt x="373" y="271"/>
                      </a:lnTo>
                      <a:lnTo>
                        <a:pt x="396" y="268"/>
                      </a:lnTo>
                      <a:lnTo>
                        <a:pt x="420" y="270"/>
                      </a:lnTo>
                      <a:lnTo>
                        <a:pt x="443" y="276"/>
                      </a:lnTo>
                      <a:lnTo>
                        <a:pt x="466" y="287"/>
                      </a:lnTo>
                      <a:lnTo>
                        <a:pt x="562" y="352"/>
                      </a:lnTo>
                      <a:lnTo>
                        <a:pt x="628" y="309"/>
                      </a:lnTo>
                      <a:lnTo>
                        <a:pt x="697" y="272"/>
                      </a:lnTo>
                      <a:lnTo>
                        <a:pt x="769" y="243"/>
                      </a:lnTo>
                      <a:lnTo>
                        <a:pt x="773" y="129"/>
                      </a:lnTo>
                      <a:lnTo>
                        <a:pt x="777" y="101"/>
                      </a:lnTo>
                      <a:lnTo>
                        <a:pt x="789" y="74"/>
                      </a:lnTo>
                      <a:lnTo>
                        <a:pt x="805" y="52"/>
                      </a:lnTo>
                      <a:lnTo>
                        <a:pt x="827" y="35"/>
                      </a:lnTo>
                      <a:lnTo>
                        <a:pt x="852" y="23"/>
                      </a:lnTo>
                      <a:lnTo>
                        <a:pt x="880" y="16"/>
                      </a:lnTo>
                      <a:lnTo>
                        <a:pt x="107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119" name="Freeform 13">
                  <a:extLst>
                    <a:ext uri="{FF2B5EF4-FFF2-40B4-BE49-F238E27FC236}">
                      <a16:creationId xmlns:a16="http://schemas.microsoft.com/office/drawing/2014/main" id="{5415E186-3D6E-3986-0493-47213BC3751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75" y="3029"/>
                  <a:ext cx="1722" cy="1721"/>
                </a:xfrm>
                <a:custGeom>
                  <a:avLst/>
                  <a:gdLst>
                    <a:gd name="T0" fmla="*/ 772 w 1722"/>
                    <a:gd name="T1" fmla="*/ 561 h 1721"/>
                    <a:gd name="T2" fmla="*/ 651 w 1722"/>
                    <a:gd name="T3" fmla="*/ 634 h 1721"/>
                    <a:gd name="T4" fmla="*/ 574 w 1722"/>
                    <a:gd name="T5" fmla="*/ 754 h 1721"/>
                    <a:gd name="T6" fmla="*/ 561 w 1722"/>
                    <a:gd name="T7" fmla="*/ 900 h 1721"/>
                    <a:gd name="T8" fmla="*/ 615 w 1722"/>
                    <a:gd name="T9" fmla="*/ 1032 h 1721"/>
                    <a:gd name="T10" fmla="*/ 721 w 1722"/>
                    <a:gd name="T11" fmla="*/ 1125 h 1721"/>
                    <a:gd name="T12" fmla="*/ 862 w 1722"/>
                    <a:gd name="T13" fmla="*/ 1162 h 1721"/>
                    <a:gd name="T14" fmla="*/ 1003 w 1722"/>
                    <a:gd name="T15" fmla="*/ 1129 h 1721"/>
                    <a:gd name="T16" fmla="*/ 1111 w 1722"/>
                    <a:gd name="T17" fmla="*/ 1038 h 1721"/>
                    <a:gd name="T18" fmla="*/ 1168 w 1722"/>
                    <a:gd name="T19" fmla="*/ 907 h 1721"/>
                    <a:gd name="T20" fmla="*/ 1158 w 1722"/>
                    <a:gd name="T21" fmla="*/ 761 h 1721"/>
                    <a:gd name="T22" fmla="*/ 1085 w 1722"/>
                    <a:gd name="T23" fmla="*/ 639 h 1721"/>
                    <a:gd name="T24" fmla="*/ 966 w 1722"/>
                    <a:gd name="T25" fmla="*/ 564 h 1721"/>
                    <a:gd name="T26" fmla="*/ 817 w 1722"/>
                    <a:gd name="T27" fmla="*/ 0 h 1721"/>
                    <a:gd name="T28" fmla="*/ 990 w 1722"/>
                    <a:gd name="T29" fmla="*/ 15 h 1721"/>
                    <a:gd name="T30" fmla="*/ 1043 w 1722"/>
                    <a:gd name="T31" fmla="*/ 78 h 1721"/>
                    <a:gd name="T32" fmla="*/ 1117 w 1722"/>
                    <a:gd name="T33" fmla="*/ 198 h 1721"/>
                    <a:gd name="T34" fmla="*/ 1284 w 1722"/>
                    <a:gd name="T35" fmla="*/ 209 h 1721"/>
                    <a:gd name="T36" fmla="*/ 1363 w 1722"/>
                    <a:gd name="T37" fmla="*/ 185 h 1721"/>
                    <a:gd name="T38" fmla="*/ 1439 w 1722"/>
                    <a:gd name="T39" fmla="*/ 221 h 1721"/>
                    <a:gd name="T40" fmla="*/ 1550 w 1722"/>
                    <a:gd name="T41" fmla="*/ 354 h 1721"/>
                    <a:gd name="T42" fmla="*/ 1544 w 1722"/>
                    <a:gd name="T43" fmla="*/ 435 h 1721"/>
                    <a:gd name="T44" fmla="*/ 1507 w 1722"/>
                    <a:gd name="T45" fmla="*/ 570 h 1721"/>
                    <a:gd name="T46" fmla="*/ 1621 w 1722"/>
                    <a:gd name="T47" fmla="*/ 691 h 1721"/>
                    <a:gd name="T48" fmla="*/ 1695 w 1722"/>
                    <a:gd name="T49" fmla="*/ 730 h 1721"/>
                    <a:gd name="T50" fmla="*/ 1722 w 1722"/>
                    <a:gd name="T51" fmla="*/ 808 h 1721"/>
                    <a:gd name="T52" fmla="*/ 1707 w 1722"/>
                    <a:gd name="T53" fmla="*/ 981 h 1721"/>
                    <a:gd name="T54" fmla="*/ 1645 w 1722"/>
                    <a:gd name="T55" fmla="*/ 1035 h 1721"/>
                    <a:gd name="T56" fmla="*/ 1520 w 1722"/>
                    <a:gd name="T57" fmla="*/ 1106 h 1721"/>
                    <a:gd name="T58" fmla="*/ 1518 w 1722"/>
                    <a:gd name="T59" fmla="*/ 1278 h 1721"/>
                    <a:gd name="T60" fmla="*/ 1543 w 1722"/>
                    <a:gd name="T61" fmla="*/ 1357 h 1721"/>
                    <a:gd name="T62" fmla="*/ 1507 w 1722"/>
                    <a:gd name="T63" fmla="*/ 1432 h 1721"/>
                    <a:gd name="T64" fmla="*/ 1374 w 1722"/>
                    <a:gd name="T65" fmla="*/ 1545 h 1721"/>
                    <a:gd name="T66" fmla="*/ 1292 w 1722"/>
                    <a:gd name="T67" fmla="*/ 1538 h 1721"/>
                    <a:gd name="T68" fmla="*/ 1148 w 1722"/>
                    <a:gd name="T69" fmla="*/ 1496 h 1721"/>
                    <a:gd name="T70" fmla="*/ 1024 w 1722"/>
                    <a:gd name="T71" fmla="*/ 1620 h 1721"/>
                    <a:gd name="T72" fmla="*/ 985 w 1722"/>
                    <a:gd name="T73" fmla="*/ 1694 h 1721"/>
                    <a:gd name="T74" fmla="*/ 907 w 1722"/>
                    <a:gd name="T75" fmla="*/ 1721 h 1721"/>
                    <a:gd name="T76" fmla="*/ 734 w 1722"/>
                    <a:gd name="T77" fmla="*/ 1706 h 1721"/>
                    <a:gd name="T78" fmla="*/ 680 w 1722"/>
                    <a:gd name="T79" fmla="*/ 1644 h 1721"/>
                    <a:gd name="T80" fmla="*/ 611 w 1722"/>
                    <a:gd name="T81" fmla="*/ 1508 h 1721"/>
                    <a:gd name="T82" fmla="*/ 440 w 1722"/>
                    <a:gd name="T83" fmla="*/ 1512 h 1721"/>
                    <a:gd name="T84" fmla="*/ 359 w 1722"/>
                    <a:gd name="T85" fmla="*/ 1537 h 1721"/>
                    <a:gd name="T86" fmla="*/ 284 w 1722"/>
                    <a:gd name="T87" fmla="*/ 1501 h 1721"/>
                    <a:gd name="T88" fmla="*/ 173 w 1722"/>
                    <a:gd name="T89" fmla="*/ 1368 h 1721"/>
                    <a:gd name="T90" fmla="*/ 180 w 1722"/>
                    <a:gd name="T91" fmla="*/ 1286 h 1721"/>
                    <a:gd name="T92" fmla="*/ 226 w 1722"/>
                    <a:gd name="T93" fmla="*/ 1145 h 1721"/>
                    <a:gd name="T94" fmla="*/ 102 w 1722"/>
                    <a:gd name="T95" fmla="*/ 1031 h 1721"/>
                    <a:gd name="T96" fmla="*/ 29 w 1722"/>
                    <a:gd name="T97" fmla="*/ 992 h 1721"/>
                    <a:gd name="T98" fmla="*/ 0 w 1722"/>
                    <a:gd name="T99" fmla="*/ 914 h 1721"/>
                    <a:gd name="T100" fmla="*/ 16 w 1722"/>
                    <a:gd name="T101" fmla="*/ 741 h 1721"/>
                    <a:gd name="T102" fmla="*/ 78 w 1722"/>
                    <a:gd name="T103" fmla="*/ 687 h 1721"/>
                    <a:gd name="T104" fmla="*/ 206 w 1722"/>
                    <a:gd name="T105" fmla="*/ 615 h 1721"/>
                    <a:gd name="T106" fmla="*/ 205 w 1722"/>
                    <a:gd name="T107" fmla="*/ 444 h 1721"/>
                    <a:gd name="T108" fmla="*/ 181 w 1722"/>
                    <a:gd name="T109" fmla="*/ 365 h 1721"/>
                    <a:gd name="T110" fmla="*/ 215 w 1722"/>
                    <a:gd name="T111" fmla="*/ 289 h 1721"/>
                    <a:gd name="T112" fmla="*/ 350 w 1722"/>
                    <a:gd name="T113" fmla="*/ 177 h 1721"/>
                    <a:gd name="T114" fmla="*/ 432 w 1722"/>
                    <a:gd name="T115" fmla="*/ 184 h 1721"/>
                    <a:gd name="T116" fmla="*/ 570 w 1722"/>
                    <a:gd name="T117" fmla="*/ 217 h 1721"/>
                    <a:gd name="T118" fmla="*/ 700 w 1722"/>
                    <a:gd name="T119" fmla="*/ 102 h 1721"/>
                    <a:gd name="T120" fmla="*/ 739 w 1722"/>
                    <a:gd name="T121" fmla="*/ 28 h 1721"/>
                    <a:gd name="T122" fmla="*/ 817 w 1722"/>
                    <a:gd name="T123" fmla="*/ 0 h 17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722" h="1721">
                      <a:moveTo>
                        <a:pt x="869" y="547"/>
                      </a:moveTo>
                      <a:lnTo>
                        <a:pt x="820" y="551"/>
                      </a:lnTo>
                      <a:lnTo>
                        <a:pt x="772" y="561"/>
                      </a:lnTo>
                      <a:lnTo>
                        <a:pt x="727" y="580"/>
                      </a:lnTo>
                      <a:lnTo>
                        <a:pt x="686" y="603"/>
                      </a:lnTo>
                      <a:lnTo>
                        <a:pt x="651" y="634"/>
                      </a:lnTo>
                      <a:lnTo>
                        <a:pt x="619" y="669"/>
                      </a:lnTo>
                      <a:lnTo>
                        <a:pt x="594" y="709"/>
                      </a:lnTo>
                      <a:lnTo>
                        <a:pt x="574" y="754"/>
                      </a:lnTo>
                      <a:lnTo>
                        <a:pt x="562" y="800"/>
                      </a:lnTo>
                      <a:lnTo>
                        <a:pt x="558" y="850"/>
                      </a:lnTo>
                      <a:lnTo>
                        <a:pt x="561" y="900"/>
                      </a:lnTo>
                      <a:lnTo>
                        <a:pt x="573" y="948"/>
                      </a:lnTo>
                      <a:lnTo>
                        <a:pt x="590" y="992"/>
                      </a:lnTo>
                      <a:lnTo>
                        <a:pt x="615" y="1032"/>
                      </a:lnTo>
                      <a:lnTo>
                        <a:pt x="646" y="1068"/>
                      </a:lnTo>
                      <a:lnTo>
                        <a:pt x="681" y="1100"/>
                      </a:lnTo>
                      <a:lnTo>
                        <a:pt x="721" y="1125"/>
                      </a:lnTo>
                      <a:lnTo>
                        <a:pt x="764" y="1145"/>
                      </a:lnTo>
                      <a:lnTo>
                        <a:pt x="812" y="1156"/>
                      </a:lnTo>
                      <a:lnTo>
                        <a:pt x="862" y="1162"/>
                      </a:lnTo>
                      <a:lnTo>
                        <a:pt x="911" y="1158"/>
                      </a:lnTo>
                      <a:lnTo>
                        <a:pt x="958" y="1147"/>
                      </a:lnTo>
                      <a:lnTo>
                        <a:pt x="1003" y="1129"/>
                      </a:lnTo>
                      <a:lnTo>
                        <a:pt x="1044" y="1104"/>
                      </a:lnTo>
                      <a:lnTo>
                        <a:pt x="1080" y="1073"/>
                      </a:lnTo>
                      <a:lnTo>
                        <a:pt x="1111" y="1038"/>
                      </a:lnTo>
                      <a:lnTo>
                        <a:pt x="1136" y="998"/>
                      </a:lnTo>
                      <a:lnTo>
                        <a:pt x="1156" y="955"/>
                      </a:lnTo>
                      <a:lnTo>
                        <a:pt x="1168" y="907"/>
                      </a:lnTo>
                      <a:lnTo>
                        <a:pt x="1172" y="858"/>
                      </a:lnTo>
                      <a:lnTo>
                        <a:pt x="1169" y="808"/>
                      </a:lnTo>
                      <a:lnTo>
                        <a:pt x="1158" y="761"/>
                      </a:lnTo>
                      <a:lnTo>
                        <a:pt x="1140" y="716"/>
                      </a:lnTo>
                      <a:lnTo>
                        <a:pt x="1115" y="676"/>
                      </a:lnTo>
                      <a:lnTo>
                        <a:pt x="1085" y="639"/>
                      </a:lnTo>
                      <a:lnTo>
                        <a:pt x="1049" y="607"/>
                      </a:lnTo>
                      <a:lnTo>
                        <a:pt x="1010" y="582"/>
                      </a:lnTo>
                      <a:lnTo>
                        <a:pt x="966" y="564"/>
                      </a:lnTo>
                      <a:lnTo>
                        <a:pt x="919" y="551"/>
                      </a:lnTo>
                      <a:lnTo>
                        <a:pt x="869" y="547"/>
                      </a:lnTo>
                      <a:close/>
                      <a:moveTo>
                        <a:pt x="817" y="0"/>
                      </a:moveTo>
                      <a:lnTo>
                        <a:pt x="935" y="2"/>
                      </a:lnTo>
                      <a:lnTo>
                        <a:pt x="964" y="4"/>
                      </a:lnTo>
                      <a:lnTo>
                        <a:pt x="990" y="15"/>
                      </a:lnTo>
                      <a:lnTo>
                        <a:pt x="1012" y="32"/>
                      </a:lnTo>
                      <a:lnTo>
                        <a:pt x="1031" y="53"/>
                      </a:lnTo>
                      <a:lnTo>
                        <a:pt x="1043" y="78"/>
                      </a:lnTo>
                      <a:lnTo>
                        <a:pt x="1049" y="106"/>
                      </a:lnTo>
                      <a:lnTo>
                        <a:pt x="1057" y="178"/>
                      </a:lnTo>
                      <a:lnTo>
                        <a:pt x="1117" y="198"/>
                      </a:lnTo>
                      <a:lnTo>
                        <a:pt x="1173" y="223"/>
                      </a:lnTo>
                      <a:lnTo>
                        <a:pt x="1228" y="252"/>
                      </a:lnTo>
                      <a:lnTo>
                        <a:pt x="1284" y="209"/>
                      </a:lnTo>
                      <a:lnTo>
                        <a:pt x="1309" y="194"/>
                      </a:lnTo>
                      <a:lnTo>
                        <a:pt x="1336" y="186"/>
                      </a:lnTo>
                      <a:lnTo>
                        <a:pt x="1363" y="185"/>
                      </a:lnTo>
                      <a:lnTo>
                        <a:pt x="1391" y="190"/>
                      </a:lnTo>
                      <a:lnTo>
                        <a:pt x="1416" y="202"/>
                      </a:lnTo>
                      <a:lnTo>
                        <a:pt x="1439" y="221"/>
                      </a:lnTo>
                      <a:lnTo>
                        <a:pt x="1522" y="305"/>
                      </a:lnTo>
                      <a:lnTo>
                        <a:pt x="1539" y="328"/>
                      </a:lnTo>
                      <a:lnTo>
                        <a:pt x="1550" y="354"/>
                      </a:lnTo>
                      <a:lnTo>
                        <a:pt x="1555" y="380"/>
                      </a:lnTo>
                      <a:lnTo>
                        <a:pt x="1552" y="408"/>
                      </a:lnTo>
                      <a:lnTo>
                        <a:pt x="1544" y="435"/>
                      </a:lnTo>
                      <a:lnTo>
                        <a:pt x="1528" y="460"/>
                      </a:lnTo>
                      <a:lnTo>
                        <a:pt x="1481" y="518"/>
                      </a:lnTo>
                      <a:lnTo>
                        <a:pt x="1507" y="570"/>
                      </a:lnTo>
                      <a:lnTo>
                        <a:pt x="1528" y="625"/>
                      </a:lnTo>
                      <a:lnTo>
                        <a:pt x="1546" y="681"/>
                      </a:lnTo>
                      <a:lnTo>
                        <a:pt x="1621" y="691"/>
                      </a:lnTo>
                      <a:lnTo>
                        <a:pt x="1649" y="698"/>
                      </a:lnTo>
                      <a:lnTo>
                        <a:pt x="1674" y="712"/>
                      </a:lnTo>
                      <a:lnTo>
                        <a:pt x="1695" y="730"/>
                      </a:lnTo>
                      <a:lnTo>
                        <a:pt x="1709" y="753"/>
                      </a:lnTo>
                      <a:lnTo>
                        <a:pt x="1720" y="779"/>
                      </a:lnTo>
                      <a:lnTo>
                        <a:pt x="1722" y="808"/>
                      </a:lnTo>
                      <a:lnTo>
                        <a:pt x="1721" y="927"/>
                      </a:lnTo>
                      <a:lnTo>
                        <a:pt x="1717" y="955"/>
                      </a:lnTo>
                      <a:lnTo>
                        <a:pt x="1707" y="981"/>
                      </a:lnTo>
                      <a:lnTo>
                        <a:pt x="1691" y="1003"/>
                      </a:lnTo>
                      <a:lnTo>
                        <a:pt x="1670" y="1022"/>
                      </a:lnTo>
                      <a:lnTo>
                        <a:pt x="1645" y="1035"/>
                      </a:lnTo>
                      <a:lnTo>
                        <a:pt x="1617" y="1042"/>
                      </a:lnTo>
                      <a:lnTo>
                        <a:pt x="1539" y="1050"/>
                      </a:lnTo>
                      <a:lnTo>
                        <a:pt x="1520" y="1106"/>
                      </a:lnTo>
                      <a:lnTo>
                        <a:pt x="1497" y="1160"/>
                      </a:lnTo>
                      <a:lnTo>
                        <a:pt x="1468" y="1213"/>
                      </a:lnTo>
                      <a:lnTo>
                        <a:pt x="1518" y="1278"/>
                      </a:lnTo>
                      <a:lnTo>
                        <a:pt x="1532" y="1303"/>
                      </a:lnTo>
                      <a:lnTo>
                        <a:pt x="1542" y="1329"/>
                      </a:lnTo>
                      <a:lnTo>
                        <a:pt x="1543" y="1357"/>
                      </a:lnTo>
                      <a:lnTo>
                        <a:pt x="1538" y="1385"/>
                      </a:lnTo>
                      <a:lnTo>
                        <a:pt x="1526" y="1410"/>
                      </a:lnTo>
                      <a:lnTo>
                        <a:pt x="1507" y="1432"/>
                      </a:lnTo>
                      <a:lnTo>
                        <a:pt x="1423" y="1515"/>
                      </a:lnTo>
                      <a:lnTo>
                        <a:pt x="1400" y="1533"/>
                      </a:lnTo>
                      <a:lnTo>
                        <a:pt x="1374" y="1545"/>
                      </a:lnTo>
                      <a:lnTo>
                        <a:pt x="1346" y="1548"/>
                      </a:lnTo>
                      <a:lnTo>
                        <a:pt x="1319" y="1546"/>
                      </a:lnTo>
                      <a:lnTo>
                        <a:pt x="1292" y="1538"/>
                      </a:lnTo>
                      <a:lnTo>
                        <a:pt x="1268" y="1522"/>
                      </a:lnTo>
                      <a:lnTo>
                        <a:pt x="1202" y="1469"/>
                      </a:lnTo>
                      <a:lnTo>
                        <a:pt x="1148" y="1496"/>
                      </a:lnTo>
                      <a:lnTo>
                        <a:pt x="1093" y="1518"/>
                      </a:lnTo>
                      <a:lnTo>
                        <a:pt x="1035" y="1535"/>
                      </a:lnTo>
                      <a:lnTo>
                        <a:pt x="1024" y="1620"/>
                      </a:lnTo>
                      <a:lnTo>
                        <a:pt x="1016" y="1647"/>
                      </a:lnTo>
                      <a:lnTo>
                        <a:pt x="1003" y="1673"/>
                      </a:lnTo>
                      <a:lnTo>
                        <a:pt x="985" y="1694"/>
                      </a:lnTo>
                      <a:lnTo>
                        <a:pt x="961" y="1710"/>
                      </a:lnTo>
                      <a:lnTo>
                        <a:pt x="935" y="1719"/>
                      </a:lnTo>
                      <a:lnTo>
                        <a:pt x="907" y="1721"/>
                      </a:lnTo>
                      <a:lnTo>
                        <a:pt x="788" y="1720"/>
                      </a:lnTo>
                      <a:lnTo>
                        <a:pt x="759" y="1716"/>
                      </a:lnTo>
                      <a:lnTo>
                        <a:pt x="734" y="1706"/>
                      </a:lnTo>
                      <a:lnTo>
                        <a:pt x="710" y="1690"/>
                      </a:lnTo>
                      <a:lnTo>
                        <a:pt x="693" y="1669"/>
                      </a:lnTo>
                      <a:lnTo>
                        <a:pt x="680" y="1644"/>
                      </a:lnTo>
                      <a:lnTo>
                        <a:pt x="673" y="1616"/>
                      </a:lnTo>
                      <a:lnTo>
                        <a:pt x="664" y="1526"/>
                      </a:lnTo>
                      <a:lnTo>
                        <a:pt x="611" y="1508"/>
                      </a:lnTo>
                      <a:lnTo>
                        <a:pt x="558" y="1485"/>
                      </a:lnTo>
                      <a:lnTo>
                        <a:pt x="510" y="1459"/>
                      </a:lnTo>
                      <a:lnTo>
                        <a:pt x="440" y="1512"/>
                      </a:lnTo>
                      <a:lnTo>
                        <a:pt x="415" y="1527"/>
                      </a:lnTo>
                      <a:lnTo>
                        <a:pt x="387" y="1535"/>
                      </a:lnTo>
                      <a:lnTo>
                        <a:pt x="359" y="1537"/>
                      </a:lnTo>
                      <a:lnTo>
                        <a:pt x="333" y="1531"/>
                      </a:lnTo>
                      <a:lnTo>
                        <a:pt x="306" y="1519"/>
                      </a:lnTo>
                      <a:lnTo>
                        <a:pt x="284" y="1501"/>
                      </a:lnTo>
                      <a:lnTo>
                        <a:pt x="202" y="1417"/>
                      </a:lnTo>
                      <a:lnTo>
                        <a:pt x="184" y="1394"/>
                      </a:lnTo>
                      <a:lnTo>
                        <a:pt x="173" y="1368"/>
                      </a:lnTo>
                      <a:lnTo>
                        <a:pt x="169" y="1341"/>
                      </a:lnTo>
                      <a:lnTo>
                        <a:pt x="170" y="1314"/>
                      </a:lnTo>
                      <a:lnTo>
                        <a:pt x="180" y="1286"/>
                      </a:lnTo>
                      <a:lnTo>
                        <a:pt x="194" y="1262"/>
                      </a:lnTo>
                      <a:lnTo>
                        <a:pt x="251" y="1192"/>
                      </a:lnTo>
                      <a:lnTo>
                        <a:pt x="226" y="1145"/>
                      </a:lnTo>
                      <a:lnTo>
                        <a:pt x="206" y="1093"/>
                      </a:lnTo>
                      <a:lnTo>
                        <a:pt x="189" y="1042"/>
                      </a:lnTo>
                      <a:lnTo>
                        <a:pt x="102" y="1031"/>
                      </a:lnTo>
                      <a:lnTo>
                        <a:pt x="74" y="1023"/>
                      </a:lnTo>
                      <a:lnTo>
                        <a:pt x="49" y="1010"/>
                      </a:lnTo>
                      <a:lnTo>
                        <a:pt x="29" y="992"/>
                      </a:lnTo>
                      <a:lnTo>
                        <a:pt x="13" y="968"/>
                      </a:lnTo>
                      <a:lnTo>
                        <a:pt x="4" y="943"/>
                      </a:lnTo>
                      <a:lnTo>
                        <a:pt x="0" y="914"/>
                      </a:lnTo>
                      <a:lnTo>
                        <a:pt x="2" y="795"/>
                      </a:lnTo>
                      <a:lnTo>
                        <a:pt x="5" y="766"/>
                      </a:lnTo>
                      <a:lnTo>
                        <a:pt x="16" y="741"/>
                      </a:lnTo>
                      <a:lnTo>
                        <a:pt x="32" y="718"/>
                      </a:lnTo>
                      <a:lnTo>
                        <a:pt x="53" y="700"/>
                      </a:lnTo>
                      <a:lnTo>
                        <a:pt x="78" y="687"/>
                      </a:lnTo>
                      <a:lnTo>
                        <a:pt x="106" y="680"/>
                      </a:lnTo>
                      <a:lnTo>
                        <a:pt x="188" y="672"/>
                      </a:lnTo>
                      <a:lnTo>
                        <a:pt x="206" y="615"/>
                      </a:lnTo>
                      <a:lnTo>
                        <a:pt x="229" y="561"/>
                      </a:lnTo>
                      <a:lnTo>
                        <a:pt x="255" y="508"/>
                      </a:lnTo>
                      <a:lnTo>
                        <a:pt x="205" y="444"/>
                      </a:lnTo>
                      <a:lnTo>
                        <a:pt x="190" y="419"/>
                      </a:lnTo>
                      <a:lnTo>
                        <a:pt x="182" y="392"/>
                      </a:lnTo>
                      <a:lnTo>
                        <a:pt x="181" y="365"/>
                      </a:lnTo>
                      <a:lnTo>
                        <a:pt x="186" y="337"/>
                      </a:lnTo>
                      <a:lnTo>
                        <a:pt x="198" y="312"/>
                      </a:lnTo>
                      <a:lnTo>
                        <a:pt x="215" y="289"/>
                      </a:lnTo>
                      <a:lnTo>
                        <a:pt x="301" y="206"/>
                      </a:lnTo>
                      <a:lnTo>
                        <a:pt x="324" y="188"/>
                      </a:lnTo>
                      <a:lnTo>
                        <a:pt x="350" y="177"/>
                      </a:lnTo>
                      <a:lnTo>
                        <a:pt x="376" y="172"/>
                      </a:lnTo>
                      <a:lnTo>
                        <a:pt x="404" y="174"/>
                      </a:lnTo>
                      <a:lnTo>
                        <a:pt x="432" y="184"/>
                      </a:lnTo>
                      <a:lnTo>
                        <a:pt x="456" y="198"/>
                      </a:lnTo>
                      <a:lnTo>
                        <a:pt x="514" y="246"/>
                      </a:lnTo>
                      <a:lnTo>
                        <a:pt x="570" y="217"/>
                      </a:lnTo>
                      <a:lnTo>
                        <a:pt x="630" y="193"/>
                      </a:lnTo>
                      <a:lnTo>
                        <a:pt x="690" y="174"/>
                      </a:lnTo>
                      <a:lnTo>
                        <a:pt x="700" y="102"/>
                      </a:lnTo>
                      <a:lnTo>
                        <a:pt x="706" y="73"/>
                      </a:lnTo>
                      <a:lnTo>
                        <a:pt x="719" y="49"/>
                      </a:lnTo>
                      <a:lnTo>
                        <a:pt x="739" y="28"/>
                      </a:lnTo>
                      <a:lnTo>
                        <a:pt x="762" y="12"/>
                      </a:lnTo>
                      <a:lnTo>
                        <a:pt x="788" y="3"/>
                      </a:lnTo>
                      <a:lnTo>
                        <a:pt x="81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latin typeface="Cambria" panose="02040503050406030204" pitchFamily="18" charset="0"/>
                  </a:endParaRPr>
                </a:p>
              </p:txBody>
            </p:sp>
          </p:grpSp>
        </p:grpSp>
      </p:grpSp>
      <p:sp>
        <p:nvSpPr>
          <p:cNvPr id="120" name="Pentagon 119">
            <a:extLst>
              <a:ext uri="{FF2B5EF4-FFF2-40B4-BE49-F238E27FC236}">
                <a16:creationId xmlns:a16="http://schemas.microsoft.com/office/drawing/2014/main" id="{EB2F8AF4-2B6E-3270-F9C1-36DA65623573}"/>
              </a:ext>
            </a:extLst>
          </p:cNvPr>
          <p:cNvSpPr/>
          <p:nvPr/>
        </p:nvSpPr>
        <p:spPr>
          <a:xfrm rot="14326850">
            <a:off x="13327015" y="2922820"/>
            <a:ext cx="1498571" cy="738190"/>
          </a:xfrm>
          <a:prstGeom prst="homePlate">
            <a:avLst>
              <a:gd name="adj" fmla="val 44193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Cambria" panose="02040503050406030204" pitchFamily="18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7C4A19F-5DA9-20BD-200A-A3D5B34B9DD6}"/>
              </a:ext>
            </a:extLst>
          </p:cNvPr>
          <p:cNvGrpSpPr/>
          <p:nvPr/>
        </p:nvGrpSpPr>
        <p:grpSpPr>
          <a:xfrm>
            <a:off x="13857314" y="3843849"/>
            <a:ext cx="1496291" cy="1499616"/>
            <a:chOff x="6932763" y="4376721"/>
            <a:chExt cx="1496291" cy="1499616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B5C17B04-172C-BBB1-2CDE-7EA9B3772320}"/>
                </a:ext>
              </a:extLst>
            </p:cNvPr>
            <p:cNvSpPr/>
            <p:nvPr/>
          </p:nvSpPr>
          <p:spPr>
            <a:xfrm rot="6977100">
              <a:off x="6931101" y="4378383"/>
              <a:ext cx="1499616" cy="149629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88900" sx="105000" sy="105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mbria" panose="02040503050406030204" pitchFamily="18" charset="0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BC972A8-C676-5998-705C-7B8980F58B86}"/>
                </a:ext>
              </a:extLst>
            </p:cNvPr>
            <p:cNvSpPr/>
            <p:nvPr/>
          </p:nvSpPr>
          <p:spPr>
            <a:xfrm rot="6977100">
              <a:off x="7093080" y="4536741"/>
              <a:ext cx="1175657" cy="117957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Cambria" panose="02040503050406030204" pitchFamily="18" charset="0"/>
              </a:endParaRPr>
            </a:p>
          </p:txBody>
        </p:sp>
      </p:grpSp>
      <p:pic>
        <p:nvPicPr>
          <p:cNvPr id="124" name="Graphic 123" descr="Dollar">
            <a:extLst>
              <a:ext uri="{FF2B5EF4-FFF2-40B4-BE49-F238E27FC236}">
                <a16:creationId xmlns:a16="http://schemas.microsoft.com/office/drawing/2014/main" id="{D2B1E44B-FFCD-5FAF-3F8B-8AB860AD8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99900" y="1656075"/>
            <a:ext cx="914400" cy="914400"/>
          </a:xfrm>
          <a:prstGeom prst="rect">
            <a:avLst/>
          </a:prstGeom>
        </p:spPr>
      </p:pic>
      <p:pic>
        <p:nvPicPr>
          <p:cNvPr id="125" name="Graphic 124" descr="Coins">
            <a:extLst>
              <a:ext uri="{FF2B5EF4-FFF2-40B4-BE49-F238E27FC236}">
                <a16:creationId xmlns:a16="http://schemas.microsoft.com/office/drawing/2014/main" id="{9AF45FE3-87C1-646A-2823-82E15517E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84140" y="4116410"/>
            <a:ext cx="914400" cy="914400"/>
          </a:xfrm>
          <a:prstGeom prst="rect">
            <a:avLst/>
          </a:prstGeom>
        </p:spPr>
      </p:pic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9CB1E57-A9B9-01F6-F8C7-1D008E7C5CC5}"/>
              </a:ext>
            </a:extLst>
          </p:cNvPr>
          <p:cNvCxnSpPr>
            <a:cxnSpLocks/>
            <a:stCxn id="20" idx="0"/>
            <a:endCxn id="20" idx="2"/>
          </p:cNvCxnSpPr>
          <p:nvPr/>
        </p:nvCxnSpPr>
        <p:spPr>
          <a:xfrm>
            <a:off x="9144000" y="190500"/>
            <a:ext cx="0" cy="998220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9D92FAF-4704-B98E-6CC4-DDC6AAE32E8F}"/>
              </a:ext>
            </a:extLst>
          </p:cNvPr>
          <p:cNvGrpSpPr/>
          <p:nvPr/>
        </p:nvGrpSpPr>
        <p:grpSpPr>
          <a:xfrm>
            <a:off x="8548263" y="3815078"/>
            <a:ext cx="2348201" cy="1384995"/>
            <a:chOff x="1867748" y="1801572"/>
            <a:chExt cx="2664257" cy="1384995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1DA7E24-821D-BB36-63C2-9586FDFF2792}"/>
                </a:ext>
              </a:extLst>
            </p:cNvPr>
            <p:cNvSpPr/>
            <p:nvPr/>
          </p:nvSpPr>
          <p:spPr>
            <a:xfrm>
              <a:off x="1867748" y="2170904"/>
              <a:ext cx="2664257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cs typeface="Arial" pitchFamily="34" charset="0"/>
                </a:rPr>
                <a:t>Google ad – 55</a:t>
              </a:r>
            </a:p>
            <a:p>
              <a:pPr algn="r"/>
              <a:r>
                <a:rPr lang="en-US" sz="20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cs typeface="Arial" pitchFamily="34" charset="0"/>
                </a:rPr>
                <a:t>Idfa</a:t>
              </a: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cs typeface="Arial" pitchFamily="34" charset="0"/>
                </a:rPr>
                <a:t> – 88</a:t>
              </a:r>
            </a:p>
            <a:p>
              <a:pPr algn="r"/>
              <a:r>
                <a:rPr lang="en-US" sz="2000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cs typeface="Arial" pitchFamily="34" charset="0"/>
                </a:rPr>
                <a:t>Idfv</a:t>
              </a:r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cs typeface="Arial" pitchFamily="34" charset="0"/>
                </a:rPr>
                <a:t> -42  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466ABD7-17D8-4EB7-A4A1-AA1F936B10A6}"/>
                </a:ext>
              </a:extLst>
            </p:cNvPr>
            <p:cNvSpPr/>
            <p:nvPr/>
          </p:nvSpPr>
          <p:spPr>
            <a:xfrm>
              <a:off x="3029345" y="1801572"/>
              <a:ext cx="15026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000" b="1" kern="0" cap="all" dirty="0">
                  <a:solidFill>
                    <a:schemeClr val="accent3"/>
                  </a:solidFill>
                  <a:latin typeface="Cambria" panose="02040503050406030204" pitchFamily="18" charset="0"/>
                  <a:cs typeface="Arial" pitchFamily="34" charset="0"/>
                </a:rPr>
                <a:t>Installs</a:t>
              </a:r>
              <a:endParaRPr lang="en-US" sz="2000" b="1" cap="all" dirty="0">
                <a:solidFill>
                  <a:schemeClr val="accent3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4A71E76-B5B4-839F-20EE-13E846B46F6B}"/>
              </a:ext>
            </a:extLst>
          </p:cNvPr>
          <p:cNvGrpSpPr/>
          <p:nvPr/>
        </p:nvGrpSpPr>
        <p:grpSpPr>
          <a:xfrm>
            <a:off x="15464537" y="4101159"/>
            <a:ext cx="2664257" cy="769442"/>
            <a:chOff x="8727978" y="4375610"/>
            <a:chExt cx="2664257" cy="769442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E280F31-2C0C-A2C9-17A3-6D2671DC78CD}"/>
                </a:ext>
              </a:extLst>
            </p:cNvPr>
            <p:cNvSpPr/>
            <p:nvPr/>
          </p:nvSpPr>
          <p:spPr>
            <a:xfrm>
              <a:off x="8727978" y="4744942"/>
              <a:ext cx="266425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cs typeface="Arial" pitchFamily="34" charset="0"/>
                </a:rPr>
                <a:t>0 Null Values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ADDB7934-BD4C-D3E5-3111-BBB5A00E83F0}"/>
                </a:ext>
              </a:extLst>
            </p:cNvPr>
            <p:cNvSpPr/>
            <p:nvPr/>
          </p:nvSpPr>
          <p:spPr>
            <a:xfrm>
              <a:off x="8727978" y="4375610"/>
              <a:ext cx="13805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kern="0" cap="all" dirty="0">
                  <a:solidFill>
                    <a:schemeClr val="accent5"/>
                  </a:solidFill>
                  <a:latin typeface="Cambria" panose="02040503050406030204" pitchFamily="18" charset="0"/>
                  <a:cs typeface="Arial" pitchFamily="34" charset="0"/>
                </a:rPr>
                <a:t>Ad Spend</a:t>
              </a:r>
              <a:endParaRPr lang="en-US" sz="2000" b="1" cap="all" dirty="0">
                <a:solidFill>
                  <a:schemeClr val="accent5"/>
                </a:solidFill>
                <a:latin typeface="Cambria" panose="02040503050406030204" pitchFamily="18" charset="0"/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29D01511-0686-FF29-BEDD-0F1BB8E61900}"/>
              </a:ext>
            </a:extLst>
          </p:cNvPr>
          <p:cNvSpPr txBox="1"/>
          <p:nvPr/>
        </p:nvSpPr>
        <p:spPr>
          <a:xfrm>
            <a:off x="633413" y="1229771"/>
            <a:ext cx="1522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solidFill>
                  <a:srgbClr val="545454"/>
                </a:solidFill>
                <a:latin typeface="Cambria" panose="02040503050406030204" pitchFamily="18" charset="0"/>
              </a:rPr>
              <a:t>Duplicates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98C361E-A186-91B3-9722-064085602440}"/>
              </a:ext>
            </a:extLst>
          </p:cNvPr>
          <p:cNvSpPr txBox="1"/>
          <p:nvPr/>
        </p:nvSpPr>
        <p:spPr>
          <a:xfrm>
            <a:off x="9291542" y="1115406"/>
            <a:ext cx="1461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solidFill>
                  <a:srgbClr val="545454"/>
                </a:solidFill>
                <a:latin typeface="Cambria" panose="02040503050406030204" pitchFamily="18" charset="0"/>
              </a:rPr>
              <a:t>Null Values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FE11B7A-36BB-6839-2498-45CEB0138934}"/>
              </a:ext>
            </a:extLst>
          </p:cNvPr>
          <p:cNvSpPr txBox="1"/>
          <p:nvPr/>
        </p:nvSpPr>
        <p:spPr>
          <a:xfrm>
            <a:off x="947275" y="6152662"/>
            <a:ext cx="66366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latin typeface="Cambria" panose="02040503050406030204" pitchFamily="18" charset="0"/>
              </a:rPr>
              <a:t>Impact of Duplicate Data </a:t>
            </a:r>
            <a:r>
              <a:rPr lang="en-IN" sz="1800" dirty="0">
                <a:latin typeface="Cambria" panose="02040503050406030204" pitchFamily="18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latin typeface="Cambria" panose="02040503050406030204" pitchFamily="18" charset="0"/>
              </a:rPr>
              <a:t>Duplicate data causes incorrect aggregation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latin typeface="Cambria" panose="02040503050406030204" pitchFamily="18" charset="0"/>
              </a:rPr>
              <a:t>This can lead to inaccurate insights and poor decision-making.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00" dirty="0">
              <a:latin typeface="Cambria" panose="02040503050406030204" pitchFamily="18" charset="0"/>
            </a:endParaRPr>
          </a:p>
          <a:p>
            <a:r>
              <a:rPr lang="en-IN" sz="1800" b="1" dirty="0">
                <a:latin typeface="Cambria" panose="02040503050406030204" pitchFamily="18" charset="0"/>
              </a:rPr>
              <a:t>Action Taken : </a:t>
            </a:r>
            <a:r>
              <a:rPr lang="en-IN" sz="1800" dirty="0">
                <a:latin typeface="Cambria" panose="02040503050406030204" pitchFamily="18" charset="0"/>
              </a:rPr>
              <a:t>Removed all duplicate values from the datasets.</a:t>
            </a:r>
            <a:endParaRPr lang="en-US" sz="1800" dirty="0"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8E7316E-1452-2654-4DEC-7D079DEE58C5}"/>
              </a:ext>
            </a:extLst>
          </p:cNvPr>
          <p:cNvSpPr txBox="1"/>
          <p:nvPr/>
        </p:nvSpPr>
        <p:spPr>
          <a:xfrm>
            <a:off x="9339721" y="5614281"/>
            <a:ext cx="864344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latin typeface="Cambria" panose="02040503050406030204" pitchFamily="18" charset="0"/>
              </a:rPr>
              <a:t>Impact of Null Values </a:t>
            </a:r>
            <a:r>
              <a:rPr lang="en-IN" sz="1800" dirty="0">
                <a:latin typeface="Cambria" panose="02040503050406030204" pitchFamily="18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latin typeface="Cambria" panose="02040503050406030204" pitchFamily="18" charset="0"/>
              </a:rPr>
              <a:t>Null values can cause incomplete and misleading analysis.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latin typeface="Cambria" panose="02040503050406030204" pitchFamily="18" charset="0"/>
              </a:rPr>
              <a:t>Missing data can lead to inaccurate metrics and hinder the decision-making process.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>
                <a:latin typeface="Cambria" panose="02040503050406030204" pitchFamily="18" charset="0"/>
              </a:rPr>
              <a:t>Key insights might be missed due to gaps in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00" dirty="0">
              <a:latin typeface="Cambria" panose="02040503050406030204" pitchFamily="18" charset="0"/>
            </a:endParaRPr>
          </a:p>
          <a:p>
            <a:r>
              <a:rPr lang="en-IN" sz="1800" b="1" dirty="0">
                <a:latin typeface="Cambria" panose="02040503050406030204" pitchFamily="18" charset="0"/>
              </a:rPr>
              <a:t>Action Taken : </a:t>
            </a:r>
          </a:p>
          <a:p>
            <a:r>
              <a:rPr lang="en-IN" b="1" dirty="0">
                <a:latin typeface="Cambria" panose="02040503050406030204" pitchFamily="18" charset="0"/>
              </a:rPr>
              <a:t>	</a:t>
            </a:r>
            <a:r>
              <a:rPr lang="en-IN" dirty="0">
                <a:latin typeface="Cambria" panose="02040503050406030204" pitchFamily="18" charset="0"/>
              </a:rPr>
              <a:t>Revenue data: 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</a:rPr>
              <a:t>Found and replaced the correct country code and platform name using the user ID from install data.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</a:rPr>
              <a:t>Deleted the row with the null value in the amount column as it would not impact the report.</a:t>
            </a:r>
          </a:p>
          <a:p>
            <a:r>
              <a:rPr lang="en-IN" dirty="0">
                <a:latin typeface="Cambria" panose="02040503050406030204" pitchFamily="18" charset="0"/>
              </a:rPr>
              <a:t>	Installs data: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</a:rPr>
              <a:t>Deleted the columns </a:t>
            </a:r>
            <a:r>
              <a:rPr lang="en-IN" dirty="0" err="1">
                <a:latin typeface="Cambria" panose="02040503050406030204" pitchFamily="18" charset="0"/>
              </a:rPr>
              <a:t>googleAdId</a:t>
            </a:r>
            <a:r>
              <a:rPr lang="en-IN" dirty="0">
                <a:latin typeface="Cambria" panose="02040503050406030204" pitchFamily="18" charset="0"/>
              </a:rPr>
              <a:t>, </a:t>
            </a:r>
            <a:r>
              <a:rPr lang="en-IN" dirty="0" err="1">
                <a:latin typeface="Cambria" panose="02040503050406030204" pitchFamily="18" charset="0"/>
              </a:rPr>
              <a:t>idfa</a:t>
            </a:r>
            <a:r>
              <a:rPr lang="en-IN" dirty="0">
                <a:latin typeface="Cambria" panose="02040503050406030204" pitchFamily="18" charset="0"/>
              </a:rPr>
              <a:t>, and </a:t>
            </a:r>
            <a:r>
              <a:rPr lang="en-IN" dirty="0" err="1">
                <a:latin typeface="Cambria" panose="02040503050406030204" pitchFamily="18" charset="0"/>
              </a:rPr>
              <a:t>idfa</a:t>
            </a:r>
            <a:r>
              <a:rPr lang="en-IN" dirty="0">
                <a:latin typeface="Cambria" panose="02040503050406030204" pitchFamily="18" charset="0"/>
              </a:rPr>
              <a:t> as they had a large number of null values and would not impact metrics or aggregation.</a:t>
            </a:r>
          </a:p>
          <a:p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4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4" grpId="0" animBg="1"/>
      <p:bldP spid="63" grpId="0" animBg="1"/>
      <p:bldP spid="107" grpId="0" animBg="1"/>
      <p:bldP spid="111" grpId="0" animBg="1"/>
      <p:bldP spid="1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D4A0E92-0718-DDB3-8176-B90DD98B53C6}"/>
              </a:ext>
            </a:extLst>
          </p:cNvPr>
          <p:cNvSpPr txBox="1"/>
          <p:nvPr/>
        </p:nvSpPr>
        <p:spPr>
          <a:xfrm>
            <a:off x="685800" y="419100"/>
            <a:ext cx="5250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545454"/>
                </a:solidFill>
                <a:latin typeface="Cambria" panose="02040503050406030204" pitchFamily="18" charset="0"/>
              </a:rPr>
              <a:t>Aggregating and Merging Data: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D9E3EF-E4CF-8A6F-4FBB-B6C14661EC37}"/>
              </a:ext>
            </a:extLst>
          </p:cNvPr>
          <p:cNvSpPr/>
          <p:nvPr/>
        </p:nvSpPr>
        <p:spPr>
          <a:xfrm>
            <a:off x="166567" y="190500"/>
            <a:ext cx="17954866" cy="9982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F360E-2A63-94F4-4C96-6A74A0EABE5E}"/>
              </a:ext>
            </a:extLst>
          </p:cNvPr>
          <p:cNvSpPr txBox="1"/>
          <p:nvPr/>
        </p:nvSpPr>
        <p:spPr>
          <a:xfrm>
            <a:off x="1323803" y="1243950"/>
            <a:ext cx="152707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Revenue Data Aggregation: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Cambria" panose="02040503050406030204" pitchFamily="18" charset="0"/>
              </a:rPr>
              <a:t>Aggregated the revenue data by </a:t>
            </a:r>
            <a:r>
              <a:rPr lang="en-IN" sz="2000" dirty="0" err="1">
                <a:latin typeface="Cambria" panose="02040503050406030204" pitchFamily="18" charset="0"/>
              </a:rPr>
              <a:t>user_id</a:t>
            </a:r>
            <a:r>
              <a:rPr lang="en-IN" sz="2000" dirty="0">
                <a:latin typeface="Cambria" panose="02040503050406030204" pitchFamily="18" charset="0"/>
              </a:rPr>
              <a:t> to ensure each </a:t>
            </a:r>
            <a:r>
              <a:rPr lang="en-IN" sz="2000" dirty="0" err="1">
                <a:latin typeface="Cambria" panose="02040503050406030204" pitchFamily="18" charset="0"/>
              </a:rPr>
              <a:t>user_id</a:t>
            </a:r>
            <a:r>
              <a:rPr lang="en-IN" sz="2000" dirty="0">
                <a:latin typeface="Cambria" panose="02040503050406030204" pitchFamily="18" charset="0"/>
              </a:rPr>
              <a:t> is unique with its corresponding total revenue and removed the </a:t>
            </a:r>
            <a:br>
              <a:rPr lang="en-IN" sz="2000" dirty="0">
                <a:latin typeface="Cambria" panose="02040503050406030204" pitchFamily="18" charset="0"/>
              </a:rPr>
            </a:br>
            <a:r>
              <a:rPr lang="en-IN" sz="2000" dirty="0">
                <a:latin typeface="Cambria" panose="02040503050406030204" pitchFamily="18" charset="0"/>
              </a:rPr>
              <a:t>column date since all the values in date column have same values.</a:t>
            </a:r>
          </a:p>
          <a:p>
            <a:endParaRPr lang="en-US" sz="2000" dirty="0">
              <a:latin typeface="Cambria" panose="02040503050406030204" pitchFamily="18" charset="0"/>
            </a:endParaRPr>
          </a:p>
          <a:p>
            <a:r>
              <a:rPr lang="en-IN" sz="2000" b="1" dirty="0">
                <a:latin typeface="Cambria" panose="02040503050406030204" pitchFamily="18" charset="0"/>
              </a:rPr>
              <a:t>Data Merging:</a:t>
            </a:r>
            <a:endParaRPr lang="en-US" sz="2000" b="1" dirty="0">
              <a:latin typeface="Cambria" panose="020405030504060302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Performed a "left" join to merge the installs data with the aggregated revenue data using the </a:t>
            </a:r>
            <a:r>
              <a:rPr lang="en-US" sz="2000" dirty="0" err="1">
                <a:latin typeface="Cambria" panose="02040503050406030204" pitchFamily="18" charset="0"/>
              </a:rPr>
              <a:t>user_id</a:t>
            </a:r>
            <a:r>
              <a:rPr lang="en-US" sz="2000" dirty="0">
                <a:latin typeface="Cambria" panose="02040503050406030204" pitchFamily="18" charset="0"/>
              </a:rPr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This ensures that all users who installed the application are included, even if they do not have corresponding revenue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8BE3F-609B-4690-6BFC-2C341F56D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166" y="3545745"/>
            <a:ext cx="10744200" cy="1746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C36C46-9008-3A39-5E3D-85E43E1BF5FA}"/>
              </a:ext>
            </a:extLst>
          </p:cNvPr>
          <p:cNvSpPr txBox="1"/>
          <p:nvPr/>
        </p:nvSpPr>
        <p:spPr>
          <a:xfrm>
            <a:off x="2095168" y="5385159"/>
            <a:ext cx="1325946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Post merging validated the data whether the revenue in before merging and after merging with installs are same.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Additionally, aggregated the merged data and took only the important columns which are necessary to create metrics </a:t>
            </a:r>
          </a:p>
          <a:p>
            <a:r>
              <a:rPr lang="en-US" sz="2000" dirty="0">
                <a:latin typeface="Cambria" panose="02040503050406030204" pitchFamily="18" charset="0"/>
              </a:rPr>
              <a:t>and merge with the </a:t>
            </a:r>
            <a:r>
              <a:rPr lang="en-US" sz="2000" dirty="0" err="1">
                <a:latin typeface="Cambria" panose="02040503050406030204" pitchFamily="18" charset="0"/>
              </a:rPr>
              <a:t>ad_spend</a:t>
            </a:r>
            <a:r>
              <a:rPr lang="en-US" sz="2000" dirty="0">
                <a:latin typeface="Cambria" panose="02040503050406030204" pitchFamily="18" charset="0"/>
              </a:rPr>
              <a:t> data and the data shows below.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A0327-800C-6956-3C0C-2AE4AF0DA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166" y="6677821"/>
            <a:ext cx="8407732" cy="294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92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D4A0E92-0718-DDB3-8176-B90DD98B53C6}"/>
              </a:ext>
            </a:extLst>
          </p:cNvPr>
          <p:cNvSpPr txBox="1"/>
          <p:nvPr/>
        </p:nvSpPr>
        <p:spPr>
          <a:xfrm>
            <a:off x="685800" y="419100"/>
            <a:ext cx="5250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545454"/>
                </a:solidFill>
                <a:latin typeface="Cambria" panose="02040503050406030204" pitchFamily="18" charset="0"/>
              </a:rPr>
              <a:t>Aggregating and Merging Data: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D9E3EF-E4CF-8A6F-4FBB-B6C14661EC37}"/>
              </a:ext>
            </a:extLst>
          </p:cNvPr>
          <p:cNvSpPr/>
          <p:nvPr/>
        </p:nvSpPr>
        <p:spPr>
          <a:xfrm>
            <a:off x="166567" y="190500"/>
            <a:ext cx="17954866" cy="9982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F360E-2A63-94F4-4C96-6A74A0EABE5E}"/>
              </a:ext>
            </a:extLst>
          </p:cNvPr>
          <p:cNvSpPr txBox="1"/>
          <p:nvPr/>
        </p:nvSpPr>
        <p:spPr>
          <a:xfrm>
            <a:off x="1323803" y="1243950"/>
            <a:ext cx="1653350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</a:rPr>
              <a:t>Ad Spent Aggregation: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Cambria" panose="02040503050406030204" pitchFamily="18" charset="0"/>
              </a:rPr>
              <a:t>Aggregated the </a:t>
            </a:r>
            <a:r>
              <a:rPr lang="en-IN" sz="2000" b="1" dirty="0">
                <a:latin typeface="Cambria" panose="02040503050406030204" pitchFamily="18" charset="0"/>
              </a:rPr>
              <a:t>A</a:t>
            </a:r>
            <a:r>
              <a:rPr lang="en-US" sz="2000" b="1" dirty="0">
                <a:latin typeface="Cambria" panose="02040503050406030204" pitchFamily="18" charset="0"/>
              </a:rPr>
              <a:t>d Spent </a:t>
            </a:r>
            <a:r>
              <a:rPr lang="en-IN" sz="2000" dirty="0">
                <a:latin typeface="Cambria" panose="02040503050406030204" pitchFamily="18" charset="0"/>
              </a:rPr>
              <a:t> data by channel, </a:t>
            </a:r>
            <a:r>
              <a:rPr lang="en-IN" sz="2000" dirty="0" err="1">
                <a:latin typeface="Cambria" panose="02040503050406030204" pitchFamily="18" charset="0"/>
              </a:rPr>
              <a:t>Country_code</a:t>
            </a:r>
            <a:r>
              <a:rPr lang="en-IN" sz="2000" dirty="0">
                <a:latin typeface="Cambria" panose="02040503050406030204" pitchFamily="18" charset="0"/>
              </a:rPr>
              <a:t> and </a:t>
            </a:r>
            <a:r>
              <a:rPr lang="en-IN" sz="2000" dirty="0" err="1">
                <a:latin typeface="Cambria" panose="02040503050406030204" pitchFamily="18" charset="0"/>
              </a:rPr>
              <a:t>os_name</a:t>
            </a:r>
            <a:r>
              <a:rPr lang="en-IN" sz="2000" dirty="0">
                <a:latin typeface="Cambria" panose="02040503050406030204" pitchFamily="18" charset="0"/>
              </a:rPr>
              <a:t> to ensure we can merge the ad spent with the </a:t>
            </a:r>
            <a:r>
              <a:rPr lang="en-IN" sz="2000" dirty="0" err="1">
                <a:latin typeface="Cambria" panose="02040503050406030204" pitchFamily="18" charset="0"/>
              </a:rPr>
              <a:t>revenue_installs</a:t>
            </a:r>
            <a:endParaRPr lang="en-IN" sz="2000" dirty="0">
              <a:latin typeface="Cambria" panose="020405030504060302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IN" sz="2000" b="1" dirty="0">
              <a:latin typeface="Cambria" panose="02040503050406030204" pitchFamily="18" charset="0"/>
            </a:endParaRPr>
          </a:p>
          <a:p>
            <a:r>
              <a:rPr lang="en-IN" sz="2000" b="1" dirty="0">
                <a:latin typeface="Cambria" panose="02040503050406030204" pitchFamily="18" charset="0"/>
              </a:rPr>
              <a:t>Data Merging:</a:t>
            </a:r>
            <a:endParaRPr lang="en-US" sz="2000" b="1" dirty="0">
              <a:latin typeface="Cambria" panose="020405030504060302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Performed a "left" join to merge the </a:t>
            </a:r>
            <a:r>
              <a:rPr lang="en-US" sz="2000" b="1" dirty="0">
                <a:latin typeface="Cambria" panose="02040503050406030204" pitchFamily="18" charset="0"/>
              </a:rPr>
              <a:t>Ad Spent</a:t>
            </a:r>
            <a:r>
              <a:rPr lang="en-US" sz="2000" dirty="0">
                <a:latin typeface="Cambria" panose="02040503050406030204" pitchFamily="18" charset="0"/>
              </a:rPr>
              <a:t> data with the aggregated </a:t>
            </a:r>
            <a:r>
              <a:rPr lang="en-IN" sz="2000" dirty="0" err="1">
                <a:latin typeface="Cambria" panose="02040503050406030204" pitchFamily="18" charset="0"/>
              </a:rPr>
              <a:t>revenue_installs</a:t>
            </a:r>
            <a:r>
              <a:rPr lang="en-US" sz="2000" dirty="0">
                <a:latin typeface="Cambria" panose="02040503050406030204" pitchFamily="18" charset="0"/>
              </a:rPr>
              <a:t> data using the </a:t>
            </a:r>
            <a:r>
              <a:rPr lang="en-IN" sz="2000" dirty="0" err="1">
                <a:latin typeface="Cambria" panose="02040503050406030204" pitchFamily="18" charset="0"/>
              </a:rPr>
              <a:t>Country_code</a:t>
            </a:r>
            <a:r>
              <a:rPr lang="en-IN" sz="2000" dirty="0">
                <a:latin typeface="Cambria" panose="02040503050406030204" pitchFamily="18" charset="0"/>
              </a:rPr>
              <a:t> and </a:t>
            </a:r>
            <a:r>
              <a:rPr lang="en-IN" sz="2000" dirty="0" err="1">
                <a:latin typeface="Cambria" panose="02040503050406030204" pitchFamily="18" charset="0"/>
              </a:rPr>
              <a:t>os_name</a:t>
            </a:r>
            <a:r>
              <a:rPr lang="en-IN" sz="2000" dirty="0">
                <a:latin typeface="Cambria" panose="02040503050406030204" pitchFamily="18" charset="0"/>
              </a:rPr>
              <a:t> </a:t>
            </a:r>
            <a:br>
              <a:rPr lang="en-IN" sz="2000" dirty="0"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This ensures that all channel, country and </a:t>
            </a:r>
            <a:r>
              <a:rPr lang="en-US" sz="2000" dirty="0" err="1">
                <a:latin typeface="Cambria" panose="02040503050406030204" pitchFamily="18" charset="0"/>
              </a:rPr>
              <a:t>os_name</a:t>
            </a:r>
            <a:r>
              <a:rPr lang="en-US" sz="2000" dirty="0">
                <a:latin typeface="Cambria" panose="02040503050406030204" pitchFamily="18" charset="0"/>
              </a:rPr>
              <a:t> where we spent the cost for the ad are included, even if they do not have corresponding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dirty="0" err="1">
                <a:latin typeface="Cambria" panose="02040503050406030204" pitchFamily="18" charset="0"/>
              </a:rPr>
              <a:t>revenue_installs</a:t>
            </a:r>
            <a:r>
              <a:rPr lang="en-US" sz="2000" dirty="0">
                <a:latin typeface="Cambria" panose="02040503050406030204" pitchFamily="18" charset="0"/>
              </a:rPr>
              <a:t> data.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36C46-9008-3A39-5E3D-85E43E1BF5FA}"/>
              </a:ext>
            </a:extLst>
          </p:cNvPr>
          <p:cNvSpPr txBox="1"/>
          <p:nvPr/>
        </p:nvSpPr>
        <p:spPr>
          <a:xfrm>
            <a:off x="2590800" y="8910672"/>
            <a:ext cx="15188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Post merging, validated the data whether the all the </a:t>
            </a:r>
            <a:r>
              <a:rPr lang="en-US" sz="2000" dirty="0" err="1">
                <a:latin typeface="Cambria" panose="02040503050406030204" pitchFamily="18" charset="0"/>
              </a:rPr>
              <a:t>total_sum</a:t>
            </a:r>
            <a:r>
              <a:rPr lang="en-US" sz="2000" dirty="0">
                <a:latin typeface="Cambria" panose="02040503050406030204" pitchFamily="18" charset="0"/>
              </a:rPr>
              <a:t> is same before and after merging. If you see revenue is 5.10 which means </a:t>
            </a:r>
            <a:br>
              <a:rPr lang="en-US" sz="2000" dirty="0">
                <a:latin typeface="Cambria" panose="02040503050406030204" pitchFamily="18" charset="0"/>
              </a:rPr>
            </a:br>
            <a:r>
              <a:rPr lang="en-US" sz="2000" dirty="0">
                <a:latin typeface="Cambria" panose="02040503050406030204" pitchFamily="18" charset="0"/>
              </a:rPr>
              <a:t>some of the data in Ad spent does not contain data similar to </a:t>
            </a:r>
            <a:r>
              <a:rPr lang="en-US" sz="2000" b="1" dirty="0">
                <a:latin typeface="Cambria" panose="02040503050406030204" pitchFamily="18" charset="0"/>
              </a:rPr>
              <a:t>revenue installs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D664B-5302-34AF-0452-7F1B3B115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796921"/>
            <a:ext cx="12725400" cy="23371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E63068-0E95-F719-5FF7-9456033D4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700" y="6279115"/>
            <a:ext cx="5508600" cy="208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74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D4A0E92-0718-DDB3-8176-B90DD98B53C6}"/>
              </a:ext>
            </a:extLst>
          </p:cNvPr>
          <p:cNvSpPr txBox="1"/>
          <p:nvPr/>
        </p:nvSpPr>
        <p:spPr>
          <a:xfrm>
            <a:off x="685800" y="419100"/>
            <a:ext cx="4498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545454"/>
                </a:solidFill>
                <a:latin typeface="Cambria" panose="02040503050406030204" pitchFamily="18" charset="0"/>
              </a:rPr>
              <a:t>Calculation Of Key Metrics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D9E3EF-E4CF-8A6F-4FBB-B6C14661EC37}"/>
              </a:ext>
            </a:extLst>
          </p:cNvPr>
          <p:cNvSpPr/>
          <p:nvPr/>
        </p:nvSpPr>
        <p:spPr>
          <a:xfrm>
            <a:off x="166567" y="190500"/>
            <a:ext cx="17954866" cy="9982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D0275D96-1203-7304-90B3-7888DC31D2CE}"/>
              </a:ext>
            </a:extLst>
          </p:cNvPr>
          <p:cNvSpPr>
            <a:spLocks/>
          </p:cNvSpPr>
          <p:nvPr/>
        </p:nvSpPr>
        <p:spPr bwMode="auto">
          <a:xfrm>
            <a:off x="5105400" y="7071343"/>
            <a:ext cx="2922429" cy="701835"/>
          </a:xfrm>
          <a:custGeom>
            <a:avLst/>
            <a:gdLst>
              <a:gd name="T0" fmla="*/ 1549 w 1549"/>
              <a:gd name="T1" fmla="*/ 185 h 372"/>
              <a:gd name="T2" fmla="*/ 1355 w 1549"/>
              <a:gd name="T3" fmla="*/ 0 h 372"/>
              <a:gd name="T4" fmla="*/ 1508 w 1549"/>
              <a:gd name="T5" fmla="*/ 0 h 372"/>
              <a:gd name="T6" fmla="*/ 0 w 1549"/>
              <a:gd name="T7" fmla="*/ 0 h 372"/>
              <a:gd name="T8" fmla="*/ 0 w 1549"/>
              <a:gd name="T9" fmla="*/ 372 h 372"/>
              <a:gd name="T10" fmla="*/ 1355 w 1549"/>
              <a:gd name="T11" fmla="*/ 372 h 372"/>
              <a:gd name="T12" fmla="*/ 1355 w 1549"/>
              <a:gd name="T13" fmla="*/ 372 h 372"/>
              <a:gd name="T14" fmla="*/ 1549 w 1549"/>
              <a:gd name="T15" fmla="*/ 18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49" h="372">
                <a:moveTo>
                  <a:pt x="1549" y="185"/>
                </a:moveTo>
                <a:lnTo>
                  <a:pt x="1355" y="0"/>
                </a:lnTo>
                <a:lnTo>
                  <a:pt x="1508" y="0"/>
                </a:lnTo>
                <a:lnTo>
                  <a:pt x="0" y="0"/>
                </a:lnTo>
                <a:lnTo>
                  <a:pt x="0" y="372"/>
                </a:lnTo>
                <a:lnTo>
                  <a:pt x="1355" y="372"/>
                </a:lnTo>
                <a:lnTo>
                  <a:pt x="1355" y="372"/>
                </a:lnTo>
                <a:lnTo>
                  <a:pt x="1549" y="18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57C36508-5633-1E39-ECC5-D1C641D8A123}"/>
              </a:ext>
            </a:extLst>
          </p:cNvPr>
          <p:cNvSpPr>
            <a:spLocks/>
          </p:cNvSpPr>
          <p:nvPr/>
        </p:nvSpPr>
        <p:spPr bwMode="auto">
          <a:xfrm>
            <a:off x="5105400" y="6375166"/>
            <a:ext cx="3212974" cy="696176"/>
          </a:xfrm>
          <a:custGeom>
            <a:avLst/>
            <a:gdLst>
              <a:gd name="T0" fmla="*/ 1703 w 1703"/>
              <a:gd name="T1" fmla="*/ 184 h 369"/>
              <a:gd name="T2" fmla="*/ 1508 w 1703"/>
              <a:gd name="T3" fmla="*/ 0 h 369"/>
              <a:gd name="T4" fmla="*/ 1508 w 1703"/>
              <a:gd name="T5" fmla="*/ 0 h 369"/>
              <a:gd name="T6" fmla="*/ 0 w 1703"/>
              <a:gd name="T7" fmla="*/ 0 h 369"/>
              <a:gd name="T8" fmla="*/ 0 w 1703"/>
              <a:gd name="T9" fmla="*/ 369 h 369"/>
              <a:gd name="T10" fmla="*/ 1508 w 1703"/>
              <a:gd name="T11" fmla="*/ 369 h 369"/>
              <a:gd name="T12" fmla="*/ 1508 w 1703"/>
              <a:gd name="T13" fmla="*/ 369 h 369"/>
              <a:gd name="T14" fmla="*/ 1703 w 1703"/>
              <a:gd name="T15" fmla="*/ 184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03" h="369">
                <a:moveTo>
                  <a:pt x="1703" y="184"/>
                </a:moveTo>
                <a:lnTo>
                  <a:pt x="1508" y="0"/>
                </a:lnTo>
                <a:lnTo>
                  <a:pt x="1508" y="0"/>
                </a:lnTo>
                <a:lnTo>
                  <a:pt x="0" y="0"/>
                </a:lnTo>
                <a:lnTo>
                  <a:pt x="0" y="369"/>
                </a:lnTo>
                <a:lnTo>
                  <a:pt x="1508" y="369"/>
                </a:lnTo>
                <a:lnTo>
                  <a:pt x="1508" y="369"/>
                </a:lnTo>
                <a:lnTo>
                  <a:pt x="1703" y="18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45B80CDB-4E65-7DC4-C547-71178FADC52C}"/>
              </a:ext>
            </a:extLst>
          </p:cNvPr>
          <p:cNvSpPr>
            <a:spLocks/>
          </p:cNvSpPr>
          <p:nvPr/>
        </p:nvSpPr>
        <p:spPr bwMode="auto">
          <a:xfrm>
            <a:off x="5105400" y="5672680"/>
            <a:ext cx="3720483" cy="703138"/>
          </a:xfrm>
          <a:custGeom>
            <a:avLst/>
            <a:gdLst>
              <a:gd name="T0" fmla="*/ 1972 w 1972"/>
              <a:gd name="T1" fmla="*/ 185 h 369"/>
              <a:gd name="T2" fmla="*/ 1778 w 1972"/>
              <a:gd name="T3" fmla="*/ 0 h 369"/>
              <a:gd name="T4" fmla="*/ 1778 w 1972"/>
              <a:gd name="T5" fmla="*/ 0 h 369"/>
              <a:gd name="T6" fmla="*/ 0 w 1972"/>
              <a:gd name="T7" fmla="*/ 0 h 369"/>
              <a:gd name="T8" fmla="*/ 0 w 1972"/>
              <a:gd name="T9" fmla="*/ 369 h 369"/>
              <a:gd name="T10" fmla="*/ 1778 w 1972"/>
              <a:gd name="T11" fmla="*/ 369 h 369"/>
              <a:gd name="T12" fmla="*/ 1778 w 1972"/>
              <a:gd name="T13" fmla="*/ 369 h 369"/>
              <a:gd name="T14" fmla="*/ 1972 w 1972"/>
              <a:gd name="T15" fmla="*/ 185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72" h="369">
                <a:moveTo>
                  <a:pt x="1972" y="185"/>
                </a:moveTo>
                <a:lnTo>
                  <a:pt x="1778" y="0"/>
                </a:lnTo>
                <a:lnTo>
                  <a:pt x="1778" y="0"/>
                </a:lnTo>
                <a:lnTo>
                  <a:pt x="0" y="0"/>
                </a:lnTo>
                <a:lnTo>
                  <a:pt x="0" y="369"/>
                </a:lnTo>
                <a:lnTo>
                  <a:pt x="1778" y="369"/>
                </a:lnTo>
                <a:lnTo>
                  <a:pt x="1778" y="369"/>
                </a:lnTo>
                <a:lnTo>
                  <a:pt x="1972" y="185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E13E4478-6743-857F-6485-F59A7BB15636}"/>
              </a:ext>
            </a:extLst>
          </p:cNvPr>
          <p:cNvSpPr>
            <a:spLocks/>
          </p:cNvSpPr>
          <p:nvPr/>
        </p:nvSpPr>
        <p:spPr bwMode="auto">
          <a:xfrm>
            <a:off x="5105400" y="4971495"/>
            <a:ext cx="2854509" cy="701835"/>
          </a:xfrm>
          <a:custGeom>
            <a:avLst/>
            <a:gdLst>
              <a:gd name="T0" fmla="*/ 1513 w 1513"/>
              <a:gd name="T1" fmla="*/ 185 h 372"/>
              <a:gd name="T2" fmla="*/ 1319 w 1513"/>
              <a:gd name="T3" fmla="*/ 0 h 372"/>
              <a:gd name="T4" fmla="*/ 1319 w 1513"/>
              <a:gd name="T5" fmla="*/ 0 h 372"/>
              <a:gd name="T6" fmla="*/ 0 w 1513"/>
              <a:gd name="T7" fmla="*/ 0 h 372"/>
              <a:gd name="T8" fmla="*/ 0 w 1513"/>
              <a:gd name="T9" fmla="*/ 372 h 372"/>
              <a:gd name="T10" fmla="*/ 1319 w 1513"/>
              <a:gd name="T11" fmla="*/ 372 h 372"/>
              <a:gd name="T12" fmla="*/ 1319 w 1513"/>
              <a:gd name="T13" fmla="*/ 369 h 372"/>
              <a:gd name="T14" fmla="*/ 1513 w 1513"/>
              <a:gd name="T15" fmla="*/ 18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3" h="372">
                <a:moveTo>
                  <a:pt x="1513" y="185"/>
                </a:moveTo>
                <a:lnTo>
                  <a:pt x="1319" y="0"/>
                </a:lnTo>
                <a:lnTo>
                  <a:pt x="1319" y="0"/>
                </a:lnTo>
                <a:lnTo>
                  <a:pt x="0" y="0"/>
                </a:lnTo>
                <a:lnTo>
                  <a:pt x="0" y="372"/>
                </a:lnTo>
                <a:lnTo>
                  <a:pt x="1319" y="372"/>
                </a:lnTo>
                <a:lnTo>
                  <a:pt x="1319" y="369"/>
                </a:lnTo>
                <a:lnTo>
                  <a:pt x="1513" y="185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178E9823-11D6-CE88-C148-59AD63533E29}"/>
              </a:ext>
            </a:extLst>
          </p:cNvPr>
          <p:cNvSpPr>
            <a:spLocks/>
          </p:cNvSpPr>
          <p:nvPr/>
        </p:nvSpPr>
        <p:spPr bwMode="auto">
          <a:xfrm>
            <a:off x="5105400" y="2872922"/>
            <a:ext cx="3256366" cy="705043"/>
          </a:xfrm>
          <a:custGeom>
            <a:avLst/>
            <a:gdLst>
              <a:gd name="T0" fmla="*/ 1726 w 1726"/>
              <a:gd name="T1" fmla="*/ 185 h 370"/>
              <a:gd name="T2" fmla="*/ 1530 w 1726"/>
              <a:gd name="T3" fmla="*/ 0 h 370"/>
              <a:gd name="T4" fmla="*/ 1530 w 1726"/>
              <a:gd name="T5" fmla="*/ 0 h 370"/>
              <a:gd name="T6" fmla="*/ 0 w 1726"/>
              <a:gd name="T7" fmla="*/ 0 h 370"/>
              <a:gd name="T8" fmla="*/ 0 w 1726"/>
              <a:gd name="T9" fmla="*/ 370 h 370"/>
              <a:gd name="T10" fmla="*/ 1530 w 1726"/>
              <a:gd name="T11" fmla="*/ 370 h 370"/>
              <a:gd name="T12" fmla="*/ 1530 w 1726"/>
              <a:gd name="T13" fmla="*/ 370 h 370"/>
              <a:gd name="T14" fmla="*/ 1726 w 1726"/>
              <a:gd name="T15" fmla="*/ 185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26" h="370">
                <a:moveTo>
                  <a:pt x="1726" y="185"/>
                </a:moveTo>
                <a:lnTo>
                  <a:pt x="1530" y="0"/>
                </a:lnTo>
                <a:lnTo>
                  <a:pt x="1530" y="0"/>
                </a:lnTo>
                <a:lnTo>
                  <a:pt x="0" y="0"/>
                </a:lnTo>
                <a:lnTo>
                  <a:pt x="0" y="370"/>
                </a:lnTo>
                <a:lnTo>
                  <a:pt x="1530" y="370"/>
                </a:lnTo>
                <a:lnTo>
                  <a:pt x="1530" y="370"/>
                </a:lnTo>
                <a:lnTo>
                  <a:pt x="1726" y="18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6F7B3290-E7DC-C6D3-8286-736E5E38F056}"/>
              </a:ext>
            </a:extLst>
          </p:cNvPr>
          <p:cNvSpPr>
            <a:spLocks/>
          </p:cNvSpPr>
          <p:nvPr/>
        </p:nvSpPr>
        <p:spPr bwMode="auto">
          <a:xfrm>
            <a:off x="5105400" y="2171700"/>
            <a:ext cx="3873303" cy="699949"/>
          </a:xfrm>
          <a:custGeom>
            <a:avLst/>
            <a:gdLst>
              <a:gd name="T0" fmla="*/ 2053 w 2053"/>
              <a:gd name="T1" fmla="*/ 187 h 371"/>
              <a:gd name="T2" fmla="*/ 1859 w 2053"/>
              <a:gd name="T3" fmla="*/ 2 h 371"/>
              <a:gd name="T4" fmla="*/ 1859 w 2053"/>
              <a:gd name="T5" fmla="*/ 0 h 371"/>
              <a:gd name="T6" fmla="*/ 0 w 2053"/>
              <a:gd name="T7" fmla="*/ 0 h 371"/>
              <a:gd name="T8" fmla="*/ 0 w 2053"/>
              <a:gd name="T9" fmla="*/ 371 h 371"/>
              <a:gd name="T10" fmla="*/ 1859 w 2053"/>
              <a:gd name="T11" fmla="*/ 371 h 371"/>
              <a:gd name="T12" fmla="*/ 1859 w 2053"/>
              <a:gd name="T13" fmla="*/ 371 h 371"/>
              <a:gd name="T14" fmla="*/ 2053 w 2053"/>
              <a:gd name="T15" fmla="*/ 187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53" h="371">
                <a:moveTo>
                  <a:pt x="2053" y="187"/>
                </a:moveTo>
                <a:lnTo>
                  <a:pt x="1859" y="2"/>
                </a:lnTo>
                <a:lnTo>
                  <a:pt x="1859" y="0"/>
                </a:lnTo>
                <a:lnTo>
                  <a:pt x="0" y="0"/>
                </a:lnTo>
                <a:lnTo>
                  <a:pt x="0" y="371"/>
                </a:lnTo>
                <a:lnTo>
                  <a:pt x="1859" y="371"/>
                </a:lnTo>
                <a:lnTo>
                  <a:pt x="1859" y="371"/>
                </a:lnTo>
                <a:lnTo>
                  <a:pt x="2053" y="187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79A42DB1-084D-A3ED-55BE-CD9BB42F7564}"/>
              </a:ext>
            </a:extLst>
          </p:cNvPr>
          <p:cNvSpPr>
            <a:spLocks/>
          </p:cNvSpPr>
          <p:nvPr/>
        </p:nvSpPr>
        <p:spPr bwMode="auto">
          <a:xfrm>
            <a:off x="5105400" y="3573485"/>
            <a:ext cx="3452578" cy="696176"/>
          </a:xfrm>
          <a:custGeom>
            <a:avLst/>
            <a:gdLst>
              <a:gd name="T0" fmla="*/ 1830 w 1830"/>
              <a:gd name="T1" fmla="*/ 185 h 369"/>
              <a:gd name="T2" fmla="*/ 1636 w 1830"/>
              <a:gd name="T3" fmla="*/ 0 h 369"/>
              <a:gd name="T4" fmla="*/ 1636 w 1830"/>
              <a:gd name="T5" fmla="*/ 0 h 369"/>
              <a:gd name="T6" fmla="*/ 0 w 1830"/>
              <a:gd name="T7" fmla="*/ 0 h 369"/>
              <a:gd name="T8" fmla="*/ 0 w 1830"/>
              <a:gd name="T9" fmla="*/ 369 h 369"/>
              <a:gd name="T10" fmla="*/ 1636 w 1830"/>
              <a:gd name="T11" fmla="*/ 369 h 369"/>
              <a:gd name="T12" fmla="*/ 1636 w 1830"/>
              <a:gd name="T13" fmla="*/ 369 h 369"/>
              <a:gd name="T14" fmla="*/ 1830 w 1830"/>
              <a:gd name="T15" fmla="*/ 185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30" h="369">
                <a:moveTo>
                  <a:pt x="1830" y="185"/>
                </a:moveTo>
                <a:lnTo>
                  <a:pt x="1636" y="0"/>
                </a:lnTo>
                <a:lnTo>
                  <a:pt x="1636" y="0"/>
                </a:lnTo>
                <a:lnTo>
                  <a:pt x="0" y="0"/>
                </a:lnTo>
                <a:lnTo>
                  <a:pt x="0" y="369"/>
                </a:lnTo>
                <a:lnTo>
                  <a:pt x="1636" y="369"/>
                </a:lnTo>
                <a:lnTo>
                  <a:pt x="1636" y="369"/>
                </a:lnTo>
                <a:lnTo>
                  <a:pt x="1830" y="185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5A2DC246-E3DB-287D-57E3-7230B8027AB0}"/>
              </a:ext>
            </a:extLst>
          </p:cNvPr>
          <p:cNvSpPr>
            <a:spLocks/>
          </p:cNvSpPr>
          <p:nvPr/>
        </p:nvSpPr>
        <p:spPr bwMode="auto">
          <a:xfrm>
            <a:off x="5105400" y="4269660"/>
            <a:ext cx="3043175" cy="701835"/>
          </a:xfrm>
          <a:custGeom>
            <a:avLst/>
            <a:gdLst>
              <a:gd name="T0" fmla="*/ 1613 w 1613"/>
              <a:gd name="T1" fmla="*/ 187 h 372"/>
              <a:gd name="T2" fmla="*/ 1418 w 1613"/>
              <a:gd name="T3" fmla="*/ 3 h 372"/>
              <a:gd name="T4" fmla="*/ 1418 w 1613"/>
              <a:gd name="T5" fmla="*/ 0 h 372"/>
              <a:gd name="T6" fmla="*/ 0 w 1613"/>
              <a:gd name="T7" fmla="*/ 0 h 372"/>
              <a:gd name="T8" fmla="*/ 0 w 1613"/>
              <a:gd name="T9" fmla="*/ 372 h 372"/>
              <a:gd name="T10" fmla="*/ 1418 w 1613"/>
              <a:gd name="T11" fmla="*/ 372 h 372"/>
              <a:gd name="T12" fmla="*/ 1418 w 1613"/>
              <a:gd name="T13" fmla="*/ 372 h 372"/>
              <a:gd name="T14" fmla="*/ 1613 w 1613"/>
              <a:gd name="T15" fmla="*/ 187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13" h="372">
                <a:moveTo>
                  <a:pt x="1613" y="187"/>
                </a:moveTo>
                <a:lnTo>
                  <a:pt x="1418" y="3"/>
                </a:lnTo>
                <a:lnTo>
                  <a:pt x="1418" y="0"/>
                </a:lnTo>
                <a:lnTo>
                  <a:pt x="0" y="0"/>
                </a:lnTo>
                <a:lnTo>
                  <a:pt x="0" y="372"/>
                </a:lnTo>
                <a:lnTo>
                  <a:pt x="1418" y="372"/>
                </a:lnTo>
                <a:lnTo>
                  <a:pt x="1418" y="372"/>
                </a:lnTo>
                <a:lnTo>
                  <a:pt x="1613" y="18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673B72EE-8B25-FB01-C01A-97F34B7D1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9827" y="4265887"/>
            <a:ext cx="499964" cy="179233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84CD38F6-EC67-1397-24FB-6CCDDD82424C}"/>
              </a:ext>
            </a:extLst>
          </p:cNvPr>
          <p:cNvSpPr>
            <a:spLocks/>
          </p:cNvSpPr>
          <p:nvPr/>
        </p:nvSpPr>
        <p:spPr bwMode="auto">
          <a:xfrm>
            <a:off x="4399791" y="2175473"/>
            <a:ext cx="711269" cy="2269646"/>
          </a:xfrm>
          <a:custGeom>
            <a:avLst/>
            <a:gdLst>
              <a:gd name="T0" fmla="*/ 0 w 377"/>
              <a:gd name="T1" fmla="*/ 1203 h 1203"/>
              <a:gd name="T2" fmla="*/ 377 w 377"/>
              <a:gd name="T3" fmla="*/ 369 h 1203"/>
              <a:gd name="T4" fmla="*/ 377 w 377"/>
              <a:gd name="T5" fmla="*/ 0 h 1203"/>
              <a:gd name="T6" fmla="*/ 0 w 377"/>
              <a:gd name="T7" fmla="*/ 1108 h 1203"/>
              <a:gd name="T8" fmla="*/ 0 w 377"/>
              <a:gd name="T9" fmla="*/ 1203 h 1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1203">
                <a:moveTo>
                  <a:pt x="0" y="1203"/>
                </a:moveTo>
                <a:lnTo>
                  <a:pt x="377" y="369"/>
                </a:lnTo>
                <a:lnTo>
                  <a:pt x="377" y="0"/>
                </a:lnTo>
                <a:lnTo>
                  <a:pt x="0" y="1108"/>
                </a:lnTo>
                <a:lnTo>
                  <a:pt x="0" y="1203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FF0C05B3-B0E9-6363-CA4E-BA316A01F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9827" y="4445119"/>
            <a:ext cx="499964" cy="173572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2F04653D-1CD3-8114-F6A4-B0FB0571FCDD}"/>
              </a:ext>
            </a:extLst>
          </p:cNvPr>
          <p:cNvSpPr>
            <a:spLocks/>
          </p:cNvSpPr>
          <p:nvPr/>
        </p:nvSpPr>
        <p:spPr bwMode="auto">
          <a:xfrm>
            <a:off x="4399791" y="2877309"/>
            <a:ext cx="705609" cy="1741383"/>
          </a:xfrm>
          <a:custGeom>
            <a:avLst/>
            <a:gdLst>
              <a:gd name="T0" fmla="*/ 0 w 374"/>
              <a:gd name="T1" fmla="*/ 923 h 923"/>
              <a:gd name="T2" fmla="*/ 374 w 374"/>
              <a:gd name="T3" fmla="*/ 369 h 923"/>
              <a:gd name="T4" fmla="*/ 374 w 374"/>
              <a:gd name="T5" fmla="*/ 0 h 923"/>
              <a:gd name="T6" fmla="*/ 0 w 374"/>
              <a:gd name="T7" fmla="*/ 831 h 923"/>
              <a:gd name="T8" fmla="*/ 0 w 374"/>
              <a:gd name="T9" fmla="*/ 923 h 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923">
                <a:moveTo>
                  <a:pt x="0" y="923"/>
                </a:moveTo>
                <a:lnTo>
                  <a:pt x="374" y="369"/>
                </a:lnTo>
                <a:lnTo>
                  <a:pt x="374" y="0"/>
                </a:lnTo>
                <a:lnTo>
                  <a:pt x="0" y="831"/>
                </a:lnTo>
                <a:lnTo>
                  <a:pt x="0" y="923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7">
            <a:extLst>
              <a:ext uri="{FF2B5EF4-FFF2-40B4-BE49-F238E27FC236}">
                <a16:creationId xmlns:a16="http://schemas.microsoft.com/office/drawing/2014/main" id="{4A1FE5A9-FAD4-7462-A7F6-70E767EA8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9827" y="4618692"/>
            <a:ext cx="499964" cy="17923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674C5368-FE55-05CF-45C3-6D33E131D042}"/>
              </a:ext>
            </a:extLst>
          </p:cNvPr>
          <p:cNvSpPr>
            <a:spLocks/>
          </p:cNvSpPr>
          <p:nvPr/>
        </p:nvSpPr>
        <p:spPr bwMode="auto">
          <a:xfrm>
            <a:off x="4399791" y="3573485"/>
            <a:ext cx="705609" cy="1224439"/>
          </a:xfrm>
          <a:custGeom>
            <a:avLst/>
            <a:gdLst>
              <a:gd name="T0" fmla="*/ 0 w 374"/>
              <a:gd name="T1" fmla="*/ 649 h 649"/>
              <a:gd name="T2" fmla="*/ 374 w 374"/>
              <a:gd name="T3" fmla="*/ 369 h 649"/>
              <a:gd name="T4" fmla="*/ 374 w 374"/>
              <a:gd name="T5" fmla="*/ 0 h 649"/>
              <a:gd name="T6" fmla="*/ 0 w 374"/>
              <a:gd name="T7" fmla="*/ 554 h 649"/>
              <a:gd name="T8" fmla="*/ 0 w 374"/>
              <a:gd name="T9" fmla="*/ 649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649">
                <a:moveTo>
                  <a:pt x="0" y="649"/>
                </a:moveTo>
                <a:lnTo>
                  <a:pt x="374" y="369"/>
                </a:lnTo>
                <a:lnTo>
                  <a:pt x="374" y="0"/>
                </a:lnTo>
                <a:lnTo>
                  <a:pt x="0" y="554"/>
                </a:lnTo>
                <a:lnTo>
                  <a:pt x="0" y="649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/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1DCCC127-2C6C-D879-E200-1E534AE06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9827" y="4797923"/>
            <a:ext cx="499964" cy="173572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A4D34EE-7220-FF88-283C-C70E00AB3F4F}"/>
              </a:ext>
            </a:extLst>
          </p:cNvPr>
          <p:cNvSpPr>
            <a:spLocks/>
          </p:cNvSpPr>
          <p:nvPr/>
        </p:nvSpPr>
        <p:spPr bwMode="auto">
          <a:xfrm>
            <a:off x="4399791" y="4269660"/>
            <a:ext cx="705609" cy="701835"/>
          </a:xfrm>
          <a:custGeom>
            <a:avLst/>
            <a:gdLst>
              <a:gd name="T0" fmla="*/ 0 w 374"/>
              <a:gd name="T1" fmla="*/ 372 h 372"/>
              <a:gd name="T2" fmla="*/ 374 w 374"/>
              <a:gd name="T3" fmla="*/ 372 h 372"/>
              <a:gd name="T4" fmla="*/ 374 w 374"/>
              <a:gd name="T5" fmla="*/ 0 h 372"/>
              <a:gd name="T6" fmla="*/ 0 w 374"/>
              <a:gd name="T7" fmla="*/ 280 h 372"/>
              <a:gd name="T8" fmla="*/ 0 w 374"/>
              <a:gd name="T9" fmla="*/ 37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372">
                <a:moveTo>
                  <a:pt x="0" y="372"/>
                </a:moveTo>
                <a:lnTo>
                  <a:pt x="374" y="372"/>
                </a:lnTo>
                <a:lnTo>
                  <a:pt x="374" y="0"/>
                </a:lnTo>
                <a:lnTo>
                  <a:pt x="0" y="280"/>
                </a:lnTo>
                <a:lnTo>
                  <a:pt x="0" y="37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FBF21F-55C9-4441-7E1B-559FC92DD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9827" y="4971495"/>
            <a:ext cx="499964" cy="17923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81C74FF-F428-BD47-4A2A-80C7E4969C94}"/>
              </a:ext>
            </a:extLst>
          </p:cNvPr>
          <p:cNvSpPr>
            <a:spLocks/>
          </p:cNvSpPr>
          <p:nvPr/>
        </p:nvSpPr>
        <p:spPr bwMode="auto">
          <a:xfrm>
            <a:off x="4399791" y="4973645"/>
            <a:ext cx="711269" cy="708854"/>
          </a:xfrm>
          <a:custGeom>
            <a:avLst/>
            <a:gdLst>
              <a:gd name="T0" fmla="*/ 0 w 377"/>
              <a:gd name="T1" fmla="*/ 95 h 372"/>
              <a:gd name="T2" fmla="*/ 377 w 377"/>
              <a:gd name="T3" fmla="*/ 372 h 372"/>
              <a:gd name="T4" fmla="*/ 377 w 377"/>
              <a:gd name="T5" fmla="*/ 0 h 372"/>
              <a:gd name="T6" fmla="*/ 0 w 377"/>
              <a:gd name="T7" fmla="*/ 0 h 372"/>
              <a:gd name="T8" fmla="*/ 0 w 377"/>
              <a:gd name="T9" fmla="*/ 9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372">
                <a:moveTo>
                  <a:pt x="0" y="95"/>
                </a:moveTo>
                <a:lnTo>
                  <a:pt x="377" y="372"/>
                </a:lnTo>
                <a:lnTo>
                  <a:pt x="377" y="0"/>
                </a:lnTo>
                <a:lnTo>
                  <a:pt x="0" y="0"/>
                </a:lnTo>
                <a:lnTo>
                  <a:pt x="0" y="95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97D83F-49BD-B58A-476B-C7EB6F752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9827" y="5150728"/>
            <a:ext cx="499964" cy="173572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A0EA4F74-3916-DBAA-475B-C077600514D8}"/>
              </a:ext>
            </a:extLst>
          </p:cNvPr>
          <p:cNvSpPr>
            <a:spLocks/>
          </p:cNvSpPr>
          <p:nvPr/>
        </p:nvSpPr>
        <p:spPr bwMode="auto">
          <a:xfrm>
            <a:off x="4399791" y="5144138"/>
            <a:ext cx="705609" cy="1243276"/>
          </a:xfrm>
          <a:custGeom>
            <a:avLst/>
            <a:gdLst>
              <a:gd name="T0" fmla="*/ 0 w 374"/>
              <a:gd name="T1" fmla="*/ 92 h 646"/>
              <a:gd name="T2" fmla="*/ 374 w 374"/>
              <a:gd name="T3" fmla="*/ 646 h 646"/>
              <a:gd name="T4" fmla="*/ 374 w 374"/>
              <a:gd name="T5" fmla="*/ 277 h 646"/>
              <a:gd name="T6" fmla="*/ 0 w 374"/>
              <a:gd name="T7" fmla="*/ 0 h 646"/>
              <a:gd name="T8" fmla="*/ 0 w 374"/>
              <a:gd name="T9" fmla="*/ 92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646">
                <a:moveTo>
                  <a:pt x="0" y="92"/>
                </a:moveTo>
                <a:lnTo>
                  <a:pt x="374" y="646"/>
                </a:lnTo>
                <a:lnTo>
                  <a:pt x="374" y="277"/>
                </a:lnTo>
                <a:lnTo>
                  <a:pt x="0" y="0"/>
                </a:lnTo>
                <a:lnTo>
                  <a:pt x="0" y="92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/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A90D572-3B6C-4DB4-066F-566BBE523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9827" y="5324300"/>
            <a:ext cx="499964" cy="17923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E66512F-E2E8-7220-41E1-CA72F45B1F17}"/>
              </a:ext>
            </a:extLst>
          </p:cNvPr>
          <p:cNvSpPr>
            <a:spLocks/>
          </p:cNvSpPr>
          <p:nvPr/>
        </p:nvSpPr>
        <p:spPr bwMode="auto">
          <a:xfrm>
            <a:off x="4399791" y="5324300"/>
            <a:ext cx="705609" cy="1747042"/>
          </a:xfrm>
          <a:custGeom>
            <a:avLst/>
            <a:gdLst>
              <a:gd name="T0" fmla="*/ 0 w 374"/>
              <a:gd name="T1" fmla="*/ 95 h 926"/>
              <a:gd name="T2" fmla="*/ 374 w 374"/>
              <a:gd name="T3" fmla="*/ 926 h 926"/>
              <a:gd name="T4" fmla="*/ 374 w 374"/>
              <a:gd name="T5" fmla="*/ 557 h 926"/>
              <a:gd name="T6" fmla="*/ 0 w 374"/>
              <a:gd name="T7" fmla="*/ 0 h 926"/>
              <a:gd name="T8" fmla="*/ 0 w 374"/>
              <a:gd name="T9" fmla="*/ 95 h 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926">
                <a:moveTo>
                  <a:pt x="0" y="95"/>
                </a:moveTo>
                <a:lnTo>
                  <a:pt x="374" y="926"/>
                </a:lnTo>
                <a:lnTo>
                  <a:pt x="374" y="557"/>
                </a:lnTo>
                <a:lnTo>
                  <a:pt x="0" y="0"/>
                </a:lnTo>
                <a:lnTo>
                  <a:pt x="0" y="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1080000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F10E585-EC05-B356-FDE0-34E9D6CEE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9827" y="5503532"/>
            <a:ext cx="499964" cy="17357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5842C2F3-30BF-E16E-4FA7-62E4C9EEDABD}"/>
              </a:ext>
            </a:extLst>
          </p:cNvPr>
          <p:cNvSpPr>
            <a:spLocks/>
          </p:cNvSpPr>
          <p:nvPr/>
        </p:nvSpPr>
        <p:spPr bwMode="auto">
          <a:xfrm>
            <a:off x="4399791" y="5503532"/>
            <a:ext cx="705609" cy="2263985"/>
          </a:xfrm>
          <a:custGeom>
            <a:avLst/>
            <a:gdLst>
              <a:gd name="T0" fmla="*/ 0 w 374"/>
              <a:gd name="T1" fmla="*/ 92 h 1200"/>
              <a:gd name="T2" fmla="*/ 374 w 374"/>
              <a:gd name="T3" fmla="*/ 1200 h 1200"/>
              <a:gd name="T4" fmla="*/ 374 w 374"/>
              <a:gd name="T5" fmla="*/ 831 h 1200"/>
              <a:gd name="T6" fmla="*/ 0 w 374"/>
              <a:gd name="T7" fmla="*/ 0 h 1200"/>
              <a:gd name="T8" fmla="*/ 0 w 374"/>
              <a:gd name="T9" fmla="*/ 92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1200">
                <a:moveTo>
                  <a:pt x="0" y="92"/>
                </a:moveTo>
                <a:lnTo>
                  <a:pt x="374" y="1200"/>
                </a:lnTo>
                <a:lnTo>
                  <a:pt x="374" y="831"/>
                </a:lnTo>
                <a:lnTo>
                  <a:pt x="0" y="0"/>
                </a:lnTo>
                <a:lnTo>
                  <a:pt x="0" y="92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454983-4A3B-AC45-8A00-E2E7904D4F09}"/>
              </a:ext>
            </a:extLst>
          </p:cNvPr>
          <p:cNvSpPr txBox="1"/>
          <p:nvPr/>
        </p:nvSpPr>
        <p:spPr>
          <a:xfrm>
            <a:off x="9081956" y="2294158"/>
            <a:ext cx="50722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i="1" dirty="0">
                <a:latin typeface="Cambria" panose="02040503050406030204" pitchFamily="18" charset="0"/>
              </a:rPr>
              <a:t>Definition:</a:t>
            </a:r>
            <a:r>
              <a:rPr lang="en-IN" sz="1400" dirty="0">
                <a:latin typeface="Cambria" panose="02040503050406030204" pitchFamily="18" charset="0"/>
              </a:rPr>
              <a:t> The total number of times the app has been installed.</a:t>
            </a:r>
          </a:p>
          <a:p>
            <a:r>
              <a:rPr 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libri Light" charset="0"/>
                <a:cs typeface="Calibri Light" charset="0"/>
              </a:rPr>
              <a:t>- 2.1K</a:t>
            </a:r>
          </a:p>
          <a:p>
            <a:endParaRPr lang="en-IN" sz="1400" dirty="0">
              <a:latin typeface="Cambria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CA2730-FAE8-16F3-276C-A8F1F0EEECDD}"/>
              </a:ext>
            </a:extLst>
          </p:cNvPr>
          <p:cNvSpPr txBox="1"/>
          <p:nvPr/>
        </p:nvSpPr>
        <p:spPr>
          <a:xfrm>
            <a:off x="1326079" y="4708308"/>
            <a:ext cx="2254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libri Light" charset="0"/>
                <a:cs typeface="Calibri Light" charset="0"/>
              </a:rPr>
              <a:t>Key metrics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34BE55-DCE5-5C3E-B689-F91216E8B725}"/>
              </a:ext>
            </a:extLst>
          </p:cNvPr>
          <p:cNvSpPr txBox="1"/>
          <p:nvPr/>
        </p:nvSpPr>
        <p:spPr>
          <a:xfrm>
            <a:off x="5105400" y="2321619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libri Light" charset="0"/>
                <a:cs typeface="Calibri Light" charset="0"/>
              </a:rPr>
              <a:t>01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CE43A7-EED3-64C2-79ED-DDFB60450740}"/>
              </a:ext>
            </a:extLst>
          </p:cNvPr>
          <p:cNvSpPr txBox="1"/>
          <p:nvPr/>
        </p:nvSpPr>
        <p:spPr>
          <a:xfrm>
            <a:off x="5105400" y="3018852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libri Light" charset="0"/>
                <a:cs typeface="Calibri Light" charset="0"/>
              </a:rPr>
              <a:t>02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683D01-13B7-9823-1343-F2D5853F15B1}"/>
              </a:ext>
            </a:extLst>
          </p:cNvPr>
          <p:cNvSpPr txBox="1"/>
          <p:nvPr/>
        </p:nvSpPr>
        <p:spPr>
          <a:xfrm>
            <a:off x="5105400" y="372379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libri Light" charset="0"/>
                <a:cs typeface="Calibri Light" charset="0"/>
              </a:rPr>
              <a:t>03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18D5B2-636F-6FFA-6688-2C91BBB79934}"/>
              </a:ext>
            </a:extLst>
          </p:cNvPr>
          <p:cNvSpPr txBox="1"/>
          <p:nvPr/>
        </p:nvSpPr>
        <p:spPr>
          <a:xfrm>
            <a:off x="5105400" y="4418635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libri Light" charset="0"/>
                <a:cs typeface="Calibri Light" charset="0"/>
              </a:rPr>
              <a:t>04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0E74A4-81E7-868F-5B2F-5A39A8F57DC0}"/>
              </a:ext>
            </a:extLst>
          </p:cNvPr>
          <p:cNvSpPr txBox="1"/>
          <p:nvPr/>
        </p:nvSpPr>
        <p:spPr>
          <a:xfrm>
            <a:off x="5105400" y="5123381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libri Light" charset="0"/>
                <a:cs typeface="Calibri Light" charset="0"/>
              </a:rPr>
              <a:t>05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E9F3DD-E4C3-34CB-9D28-23A7D98BD5D8}"/>
              </a:ext>
            </a:extLst>
          </p:cNvPr>
          <p:cNvSpPr txBox="1"/>
          <p:nvPr/>
        </p:nvSpPr>
        <p:spPr>
          <a:xfrm>
            <a:off x="5105400" y="5833042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libri Light" charset="0"/>
                <a:cs typeface="Calibri Light" charset="0"/>
              </a:rPr>
              <a:t>06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9B9DBB-B12C-30E2-549F-BEDEA4FCB99D}"/>
              </a:ext>
            </a:extLst>
          </p:cNvPr>
          <p:cNvSpPr txBox="1"/>
          <p:nvPr/>
        </p:nvSpPr>
        <p:spPr>
          <a:xfrm>
            <a:off x="5105400" y="6526400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libri Light" charset="0"/>
                <a:cs typeface="Calibri Light" charset="0"/>
              </a:rPr>
              <a:t>07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03CD58-D7EB-5B51-5922-A3E30490C3C1}"/>
              </a:ext>
            </a:extLst>
          </p:cNvPr>
          <p:cNvSpPr txBox="1"/>
          <p:nvPr/>
        </p:nvSpPr>
        <p:spPr>
          <a:xfrm>
            <a:off x="5105400" y="7221722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libri Light" charset="0"/>
                <a:cs typeface="Calibri Light" charset="0"/>
              </a:rPr>
              <a:t>08</a:t>
            </a:r>
          </a:p>
        </p:txBody>
      </p:sp>
      <p:sp>
        <p:nvSpPr>
          <p:cNvPr id="41" name="Freeform 45">
            <a:extLst>
              <a:ext uri="{FF2B5EF4-FFF2-40B4-BE49-F238E27FC236}">
                <a16:creationId xmlns:a16="http://schemas.microsoft.com/office/drawing/2014/main" id="{66A08AF1-7080-CAFB-A3D5-3DF5A72079C5}"/>
              </a:ext>
            </a:extLst>
          </p:cNvPr>
          <p:cNvSpPr>
            <a:spLocks noEditPoints="1"/>
          </p:cNvSpPr>
          <p:nvPr/>
        </p:nvSpPr>
        <p:spPr bwMode="auto">
          <a:xfrm>
            <a:off x="5731172" y="6539409"/>
            <a:ext cx="275015" cy="367691"/>
          </a:xfrm>
          <a:custGeom>
            <a:avLst/>
            <a:gdLst>
              <a:gd name="T0" fmla="*/ 1760 w 2342"/>
              <a:gd name="T1" fmla="*/ 892 h 3323"/>
              <a:gd name="T2" fmla="*/ 1635 w 2342"/>
              <a:gd name="T3" fmla="*/ 1232 h 3323"/>
              <a:gd name="T4" fmla="*/ 1433 w 2342"/>
              <a:gd name="T5" fmla="*/ 1474 h 3323"/>
              <a:gd name="T6" fmla="*/ 1388 w 2342"/>
              <a:gd name="T7" fmla="*/ 1504 h 3323"/>
              <a:gd name="T8" fmla="*/ 1311 w 2342"/>
              <a:gd name="T9" fmla="*/ 1626 h 3323"/>
              <a:gd name="T10" fmla="*/ 1272 w 2342"/>
              <a:gd name="T11" fmla="*/ 1843 h 3323"/>
              <a:gd name="T12" fmla="*/ 1254 w 2342"/>
              <a:gd name="T13" fmla="*/ 2063 h 3323"/>
              <a:gd name="T14" fmla="*/ 1249 w 2342"/>
              <a:gd name="T15" fmla="*/ 2195 h 3323"/>
              <a:gd name="T16" fmla="*/ 1393 w 2342"/>
              <a:gd name="T17" fmla="*/ 2251 h 3323"/>
              <a:gd name="T18" fmla="*/ 1583 w 2342"/>
              <a:gd name="T19" fmla="*/ 2410 h 3323"/>
              <a:gd name="T20" fmla="*/ 1716 w 2342"/>
              <a:gd name="T21" fmla="*/ 2532 h 3323"/>
              <a:gd name="T22" fmla="*/ 1788 w 2342"/>
              <a:gd name="T23" fmla="*/ 2630 h 3323"/>
              <a:gd name="T24" fmla="*/ 1814 w 2342"/>
              <a:gd name="T25" fmla="*/ 2748 h 3323"/>
              <a:gd name="T26" fmla="*/ 640 w 2342"/>
              <a:gd name="T27" fmla="*/ 2589 h 3323"/>
              <a:gd name="T28" fmla="*/ 802 w 2342"/>
              <a:gd name="T29" fmla="*/ 2411 h 3323"/>
              <a:gd name="T30" fmla="*/ 942 w 2342"/>
              <a:gd name="T31" fmla="*/ 2300 h 3323"/>
              <a:gd name="T32" fmla="*/ 1015 w 2342"/>
              <a:gd name="T33" fmla="*/ 2253 h 3323"/>
              <a:gd name="T34" fmla="*/ 1150 w 2342"/>
              <a:gd name="T35" fmla="*/ 2205 h 3323"/>
              <a:gd name="T36" fmla="*/ 1145 w 2342"/>
              <a:gd name="T37" fmla="*/ 2122 h 3323"/>
              <a:gd name="T38" fmla="*/ 1106 w 2342"/>
              <a:gd name="T39" fmla="*/ 1811 h 3323"/>
              <a:gd name="T40" fmla="*/ 1043 w 2342"/>
              <a:gd name="T41" fmla="*/ 1615 h 3323"/>
              <a:gd name="T42" fmla="*/ 997 w 2342"/>
              <a:gd name="T43" fmla="*/ 1527 h 3323"/>
              <a:gd name="T44" fmla="*/ 800 w 2342"/>
              <a:gd name="T45" fmla="*/ 1383 h 3323"/>
              <a:gd name="T46" fmla="*/ 646 w 2342"/>
              <a:gd name="T47" fmla="*/ 1130 h 3323"/>
              <a:gd name="T48" fmla="*/ 565 w 2342"/>
              <a:gd name="T49" fmla="*/ 805 h 3323"/>
              <a:gd name="T50" fmla="*/ 354 w 2342"/>
              <a:gd name="T51" fmla="*/ 676 h 3323"/>
              <a:gd name="T52" fmla="*/ 465 w 2342"/>
              <a:gd name="T53" fmla="*/ 1089 h 3323"/>
              <a:gd name="T54" fmla="*/ 659 w 2342"/>
              <a:gd name="T55" fmla="*/ 1423 h 3323"/>
              <a:gd name="T56" fmla="*/ 808 w 2342"/>
              <a:gd name="T57" fmla="*/ 1732 h 3323"/>
              <a:gd name="T58" fmla="*/ 572 w 2342"/>
              <a:gd name="T59" fmla="*/ 2000 h 3323"/>
              <a:gd name="T60" fmla="*/ 410 w 2342"/>
              <a:gd name="T61" fmla="*/ 2370 h 3323"/>
              <a:gd name="T62" fmla="*/ 336 w 2342"/>
              <a:gd name="T63" fmla="*/ 2805 h 3323"/>
              <a:gd name="T64" fmla="*/ 1955 w 2342"/>
              <a:gd name="T65" fmla="*/ 2453 h 3323"/>
              <a:gd name="T66" fmla="*/ 1809 w 2342"/>
              <a:gd name="T67" fmla="*/ 2068 h 3323"/>
              <a:gd name="T68" fmla="*/ 1586 w 2342"/>
              <a:gd name="T69" fmla="*/ 1776 h 3323"/>
              <a:gd name="T70" fmla="*/ 1636 w 2342"/>
              <a:gd name="T71" fmla="*/ 1477 h 3323"/>
              <a:gd name="T72" fmla="*/ 1844 w 2342"/>
              <a:gd name="T73" fmla="*/ 1164 h 3323"/>
              <a:gd name="T74" fmla="*/ 1973 w 2342"/>
              <a:gd name="T75" fmla="*/ 764 h 3323"/>
              <a:gd name="T76" fmla="*/ 0 w 2342"/>
              <a:gd name="T77" fmla="*/ 0 h 3323"/>
              <a:gd name="T78" fmla="*/ 2210 w 2342"/>
              <a:gd name="T79" fmla="*/ 497 h 3323"/>
              <a:gd name="T80" fmla="*/ 2134 w 2342"/>
              <a:gd name="T81" fmla="*/ 978 h 3323"/>
              <a:gd name="T82" fmla="*/ 1957 w 2342"/>
              <a:gd name="T83" fmla="*/ 1391 h 3323"/>
              <a:gd name="T84" fmla="*/ 1808 w 2342"/>
              <a:gd name="T85" fmla="*/ 1709 h 3323"/>
              <a:gd name="T86" fmla="*/ 2039 w 2342"/>
              <a:gd name="T87" fmla="*/ 2066 h 3323"/>
              <a:gd name="T88" fmla="*/ 2176 w 2342"/>
              <a:gd name="T89" fmla="*/ 2511 h 3323"/>
              <a:gd name="T90" fmla="*/ 2213 w 2342"/>
              <a:gd name="T91" fmla="*/ 3010 h 3323"/>
              <a:gd name="T92" fmla="*/ 130 w 2342"/>
              <a:gd name="T93" fmla="*/ 3010 h 3323"/>
              <a:gd name="T94" fmla="*/ 165 w 2342"/>
              <a:gd name="T95" fmla="*/ 2511 h 3323"/>
              <a:gd name="T96" fmla="*/ 304 w 2342"/>
              <a:gd name="T97" fmla="*/ 2066 h 3323"/>
              <a:gd name="T98" fmla="*/ 534 w 2342"/>
              <a:gd name="T99" fmla="*/ 1709 h 3323"/>
              <a:gd name="T100" fmla="*/ 386 w 2342"/>
              <a:gd name="T101" fmla="*/ 1391 h 3323"/>
              <a:gd name="T102" fmla="*/ 209 w 2342"/>
              <a:gd name="T103" fmla="*/ 978 h 3323"/>
              <a:gd name="T104" fmla="*/ 132 w 2342"/>
              <a:gd name="T105" fmla="*/ 497 h 3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42" h="3323">
                <a:moveTo>
                  <a:pt x="552" y="661"/>
                </a:moveTo>
                <a:lnTo>
                  <a:pt x="1790" y="661"/>
                </a:lnTo>
                <a:lnTo>
                  <a:pt x="1784" y="740"/>
                </a:lnTo>
                <a:lnTo>
                  <a:pt x="1774" y="817"/>
                </a:lnTo>
                <a:lnTo>
                  <a:pt x="1760" y="892"/>
                </a:lnTo>
                <a:lnTo>
                  <a:pt x="1742" y="966"/>
                </a:lnTo>
                <a:lnTo>
                  <a:pt x="1720" y="1037"/>
                </a:lnTo>
                <a:lnTo>
                  <a:pt x="1695" y="1106"/>
                </a:lnTo>
                <a:lnTo>
                  <a:pt x="1667" y="1170"/>
                </a:lnTo>
                <a:lnTo>
                  <a:pt x="1635" y="1232"/>
                </a:lnTo>
                <a:lnTo>
                  <a:pt x="1600" y="1289"/>
                </a:lnTo>
                <a:lnTo>
                  <a:pt x="1562" y="1343"/>
                </a:lnTo>
                <a:lnTo>
                  <a:pt x="1522" y="1392"/>
                </a:lnTo>
                <a:lnTo>
                  <a:pt x="1478" y="1436"/>
                </a:lnTo>
                <a:lnTo>
                  <a:pt x="1433" y="1474"/>
                </a:lnTo>
                <a:lnTo>
                  <a:pt x="1431" y="1475"/>
                </a:lnTo>
                <a:lnTo>
                  <a:pt x="1425" y="1478"/>
                </a:lnTo>
                <a:lnTo>
                  <a:pt x="1416" y="1484"/>
                </a:lnTo>
                <a:lnTo>
                  <a:pt x="1402" y="1492"/>
                </a:lnTo>
                <a:lnTo>
                  <a:pt x="1388" y="1504"/>
                </a:lnTo>
                <a:lnTo>
                  <a:pt x="1371" y="1518"/>
                </a:lnTo>
                <a:lnTo>
                  <a:pt x="1351" y="1536"/>
                </a:lnTo>
                <a:lnTo>
                  <a:pt x="1337" y="1561"/>
                </a:lnTo>
                <a:lnTo>
                  <a:pt x="1324" y="1591"/>
                </a:lnTo>
                <a:lnTo>
                  <a:pt x="1311" y="1626"/>
                </a:lnTo>
                <a:lnTo>
                  <a:pt x="1301" y="1665"/>
                </a:lnTo>
                <a:lnTo>
                  <a:pt x="1292" y="1706"/>
                </a:lnTo>
                <a:lnTo>
                  <a:pt x="1284" y="1750"/>
                </a:lnTo>
                <a:lnTo>
                  <a:pt x="1278" y="1796"/>
                </a:lnTo>
                <a:lnTo>
                  <a:pt x="1272" y="1843"/>
                </a:lnTo>
                <a:lnTo>
                  <a:pt x="1266" y="1889"/>
                </a:lnTo>
                <a:lnTo>
                  <a:pt x="1262" y="1935"/>
                </a:lnTo>
                <a:lnTo>
                  <a:pt x="1258" y="1980"/>
                </a:lnTo>
                <a:lnTo>
                  <a:pt x="1256" y="2023"/>
                </a:lnTo>
                <a:lnTo>
                  <a:pt x="1254" y="2063"/>
                </a:lnTo>
                <a:lnTo>
                  <a:pt x="1252" y="2099"/>
                </a:lnTo>
                <a:lnTo>
                  <a:pt x="1251" y="2131"/>
                </a:lnTo>
                <a:lnTo>
                  <a:pt x="1250" y="2159"/>
                </a:lnTo>
                <a:lnTo>
                  <a:pt x="1250" y="2179"/>
                </a:lnTo>
                <a:lnTo>
                  <a:pt x="1249" y="2195"/>
                </a:lnTo>
                <a:lnTo>
                  <a:pt x="1249" y="2202"/>
                </a:lnTo>
                <a:lnTo>
                  <a:pt x="1285" y="2207"/>
                </a:lnTo>
                <a:lnTo>
                  <a:pt x="1321" y="2217"/>
                </a:lnTo>
                <a:lnTo>
                  <a:pt x="1356" y="2232"/>
                </a:lnTo>
                <a:lnTo>
                  <a:pt x="1393" y="2251"/>
                </a:lnTo>
                <a:lnTo>
                  <a:pt x="1430" y="2276"/>
                </a:lnTo>
                <a:lnTo>
                  <a:pt x="1468" y="2307"/>
                </a:lnTo>
                <a:lnTo>
                  <a:pt x="1509" y="2344"/>
                </a:lnTo>
                <a:lnTo>
                  <a:pt x="1547" y="2379"/>
                </a:lnTo>
                <a:lnTo>
                  <a:pt x="1583" y="2410"/>
                </a:lnTo>
                <a:lnTo>
                  <a:pt x="1616" y="2439"/>
                </a:lnTo>
                <a:lnTo>
                  <a:pt x="1644" y="2465"/>
                </a:lnTo>
                <a:lnTo>
                  <a:pt x="1671" y="2489"/>
                </a:lnTo>
                <a:lnTo>
                  <a:pt x="1695" y="2512"/>
                </a:lnTo>
                <a:lnTo>
                  <a:pt x="1716" y="2532"/>
                </a:lnTo>
                <a:lnTo>
                  <a:pt x="1735" y="2553"/>
                </a:lnTo>
                <a:lnTo>
                  <a:pt x="1752" y="2571"/>
                </a:lnTo>
                <a:lnTo>
                  <a:pt x="1766" y="2591"/>
                </a:lnTo>
                <a:lnTo>
                  <a:pt x="1778" y="2610"/>
                </a:lnTo>
                <a:lnTo>
                  <a:pt x="1788" y="2630"/>
                </a:lnTo>
                <a:lnTo>
                  <a:pt x="1796" y="2650"/>
                </a:lnTo>
                <a:lnTo>
                  <a:pt x="1803" y="2672"/>
                </a:lnTo>
                <a:lnTo>
                  <a:pt x="1808" y="2695"/>
                </a:lnTo>
                <a:lnTo>
                  <a:pt x="1812" y="2721"/>
                </a:lnTo>
                <a:lnTo>
                  <a:pt x="1814" y="2748"/>
                </a:lnTo>
                <a:lnTo>
                  <a:pt x="588" y="2748"/>
                </a:lnTo>
                <a:lnTo>
                  <a:pt x="593" y="2706"/>
                </a:lnTo>
                <a:lnTo>
                  <a:pt x="604" y="2665"/>
                </a:lnTo>
                <a:lnTo>
                  <a:pt x="620" y="2626"/>
                </a:lnTo>
                <a:lnTo>
                  <a:pt x="640" y="2589"/>
                </a:lnTo>
                <a:lnTo>
                  <a:pt x="665" y="2552"/>
                </a:lnTo>
                <a:lnTo>
                  <a:pt x="693" y="2516"/>
                </a:lnTo>
                <a:lnTo>
                  <a:pt x="727" y="2481"/>
                </a:lnTo>
                <a:lnTo>
                  <a:pt x="763" y="2446"/>
                </a:lnTo>
                <a:lnTo>
                  <a:pt x="802" y="2411"/>
                </a:lnTo>
                <a:lnTo>
                  <a:pt x="844" y="2377"/>
                </a:lnTo>
                <a:lnTo>
                  <a:pt x="889" y="2342"/>
                </a:lnTo>
                <a:lnTo>
                  <a:pt x="934" y="2307"/>
                </a:lnTo>
                <a:lnTo>
                  <a:pt x="937" y="2304"/>
                </a:lnTo>
                <a:lnTo>
                  <a:pt x="942" y="2300"/>
                </a:lnTo>
                <a:lnTo>
                  <a:pt x="951" y="2293"/>
                </a:lnTo>
                <a:lnTo>
                  <a:pt x="962" y="2285"/>
                </a:lnTo>
                <a:lnTo>
                  <a:pt x="977" y="2275"/>
                </a:lnTo>
                <a:lnTo>
                  <a:pt x="995" y="2264"/>
                </a:lnTo>
                <a:lnTo>
                  <a:pt x="1015" y="2253"/>
                </a:lnTo>
                <a:lnTo>
                  <a:pt x="1038" y="2241"/>
                </a:lnTo>
                <a:lnTo>
                  <a:pt x="1063" y="2231"/>
                </a:lnTo>
                <a:lnTo>
                  <a:pt x="1090" y="2220"/>
                </a:lnTo>
                <a:lnTo>
                  <a:pt x="1119" y="2212"/>
                </a:lnTo>
                <a:lnTo>
                  <a:pt x="1150" y="2205"/>
                </a:lnTo>
                <a:lnTo>
                  <a:pt x="1148" y="2203"/>
                </a:lnTo>
                <a:lnTo>
                  <a:pt x="1147" y="2201"/>
                </a:lnTo>
                <a:lnTo>
                  <a:pt x="1147" y="2199"/>
                </a:lnTo>
                <a:lnTo>
                  <a:pt x="1146" y="2199"/>
                </a:lnTo>
                <a:lnTo>
                  <a:pt x="1145" y="2122"/>
                </a:lnTo>
                <a:lnTo>
                  <a:pt x="1141" y="2050"/>
                </a:lnTo>
                <a:lnTo>
                  <a:pt x="1135" y="1983"/>
                </a:lnTo>
                <a:lnTo>
                  <a:pt x="1126" y="1921"/>
                </a:lnTo>
                <a:lnTo>
                  <a:pt x="1117" y="1864"/>
                </a:lnTo>
                <a:lnTo>
                  <a:pt x="1106" y="1811"/>
                </a:lnTo>
                <a:lnTo>
                  <a:pt x="1094" y="1763"/>
                </a:lnTo>
                <a:lnTo>
                  <a:pt x="1082" y="1720"/>
                </a:lnTo>
                <a:lnTo>
                  <a:pt x="1068" y="1681"/>
                </a:lnTo>
                <a:lnTo>
                  <a:pt x="1056" y="1646"/>
                </a:lnTo>
                <a:lnTo>
                  <a:pt x="1043" y="1615"/>
                </a:lnTo>
                <a:lnTo>
                  <a:pt x="1032" y="1590"/>
                </a:lnTo>
                <a:lnTo>
                  <a:pt x="1020" y="1568"/>
                </a:lnTo>
                <a:lnTo>
                  <a:pt x="1011" y="1550"/>
                </a:lnTo>
                <a:lnTo>
                  <a:pt x="1003" y="1536"/>
                </a:lnTo>
                <a:lnTo>
                  <a:pt x="997" y="1527"/>
                </a:lnTo>
                <a:lnTo>
                  <a:pt x="993" y="1521"/>
                </a:lnTo>
                <a:lnTo>
                  <a:pt x="992" y="1519"/>
                </a:lnTo>
                <a:lnTo>
                  <a:pt x="881" y="1457"/>
                </a:lnTo>
                <a:lnTo>
                  <a:pt x="840" y="1422"/>
                </a:lnTo>
                <a:lnTo>
                  <a:pt x="800" y="1383"/>
                </a:lnTo>
                <a:lnTo>
                  <a:pt x="764" y="1338"/>
                </a:lnTo>
                <a:lnTo>
                  <a:pt x="730" y="1291"/>
                </a:lnTo>
                <a:lnTo>
                  <a:pt x="700" y="1241"/>
                </a:lnTo>
                <a:lnTo>
                  <a:pt x="672" y="1187"/>
                </a:lnTo>
                <a:lnTo>
                  <a:pt x="646" y="1130"/>
                </a:lnTo>
                <a:lnTo>
                  <a:pt x="625" y="1070"/>
                </a:lnTo>
                <a:lnTo>
                  <a:pt x="606" y="1007"/>
                </a:lnTo>
                <a:lnTo>
                  <a:pt x="589" y="942"/>
                </a:lnTo>
                <a:lnTo>
                  <a:pt x="576" y="875"/>
                </a:lnTo>
                <a:lnTo>
                  <a:pt x="565" y="805"/>
                </a:lnTo>
                <a:lnTo>
                  <a:pt x="557" y="733"/>
                </a:lnTo>
                <a:lnTo>
                  <a:pt x="552" y="661"/>
                </a:lnTo>
                <a:close/>
                <a:moveTo>
                  <a:pt x="336" y="498"/>
                </a:moveTo>
                <a:lnTo>
                  <a:pt x="343" y="588"/>
                </a:lnTo>
                <a:lnTo>
                  <a:pt x="354" y="676"/>
                </a:lnTo>
                <a:lnTo>
                  <a:pt x="369" y="764"/>
                </a:lnTo>
                <a:lnTo>
                  <a:pt x="387" y="849"/>
                </a:lnTo>
                <a:lnTo>
                  <a:pt x="410" y="931"/>
                </a:lnTo>
                <a:lnTo>
                  <a:pt x="435" y="1012"/>
                </a:lnTo>
                <a:lnTo>
                  <a:pt x="465" y="1089"/>
                </a:lnTo>
                <a:lnTo>
                  <a:pt x="497" y="1164"/>
                </a:lnTo>
                <a:lnTo>
                  <a:pt x="533" y="1235"/>
                </a:lnTo>
                <a:lnTo>
                  <a:pt x="572" y="1302"/>
                </a:lnTo>
                <a:lnTo>
                  <a:pt x="614" y="1364"/>
                </a:lnTo>
                <a:lnTo>
                  <a:pt x="659" y="1423"/>
                </a:lnTo>
                <a:lnTo>
                  <a:pt x="706" y="1477"/>
                </a:lnTo>
                <a:lnTo>
                  <a:pt x="756" y="1526"/>
                </a:lnTo>
                <a:lnTo>
                  <a:pt x="808" y="1569"/>
                </a:lnTo>
                <a:lnTo>
                  <a:pt x="915" y="1651"/>
                </a:lnTo>
                <a:lnTo>
                  <a:pt x="808" y="1732"/>
                </a:lnTo>
                <a:lnTo>
                  <a:pt x="756" y="1776"/>
                </a:lnTo>
                <a:lnTo>
                  <a:pt x="706" y="1826"/>
                </a:lnTo>
                <a:lnTo>
                  <a:pt x="659" y="1879"/>
                </a:lnTo>
                <a:lnTo>
                  <a:pt x="614" y="1937"/>
                </a:lnTo>
                <a:lnTo>
                  <a:pt x="572" y="2000"/>
                </a:lnTo>
                <a:lnTo>
                  <a:pt x="533" y="2068"/>
                </a:lnTo>
                <a:lnTo>
                  <a:pt x="497" y="2138"/>
                </a:lnTo>
                <a:lnTo>
                  <a:pt x="465" y="2212"/>
                </a:lnTo>
                <a:lnTo>
                  <a:pt x="435" y="2290"/>
                </a:lnTo>
                <a:lnTo>
                  <a:pt x="410" y="2370"/>
                </a:lnTo>
                <a:lnTo>
                  <a:pt x="387" y="2453"/>
                </a:lnTo>
                <a:lnTo>
                  <a:pt x="369" y="2538"/>
                </a:lnTo>
                <a:lnTo>
                  <a:pt x="354" y="2625"/>
                </a:lnTo>
                <a:lnTo>
                  <a:pt x="343" y="2715"/>
                </a:lnTo>
                <a:lnTo>
                  <a:pt x="336" y="2805"/>
                </a:lnTo>
                <a:lnTo>
                  <a:pt x="2006" y="2805"/>
                </a:lnTo>
                <a:lnTo>
                  <a:pt x="1999" y="2715"/>
                </a:lnTo>
                <a:lnTo>
                  <a:pt x="1988" y="2625"/>
                </a:lnTo>
                <a:lnTo>
                  <a:pt x="1973" y="2538"/>
                </a:lnTo>
                <a:lnTo>
                  <a:pt x="1955" y="2453"/>
                </a:lnTo>
                <a:lnTo>
                  <a:pt x="1932" y="2370"/>
                </a:lnTo>
                <a:lnTo>
                  <a:pt x="1907" y="2290"/>
                </a:lnTo>
                <a:lnTo>
                  <a:pt x="1877" y="2212"/>
                </a:lnTo>
                <a:lnTo>
                  <a:pt x="1844" y="2138"/>
                </a:lnTo>
                <a:lnTo>
                  <a:pt x="1809" y="2068"/>
                </a:lnTo>
                <a:lnTo>
                  <a:pt x="1770" y="2000"/>
                </a:lnTo>
                <a:lnTo>
                  <a:pt x="1728" y="1937"/>
                </a:lnTo>
                <a:lnTo>
                  <a:pt x="1684" y="1879"/>
                </a:lnTo>
                <a:lnTo>
                  <a:pt x="1636" y="1826"/>
                </a:lnTo>
                <a:lnTo>
                  <a:pt x="1586" y="1776"/>
                </a:lnTo>
                <a:lnTo>
                  <a:pt x="1534" y="1732"/>
                </a:lnTo>
                <a:lnTo>
                  <a:pt x="1427" y="1651"/>
                </a:lnTo>
                <a:lnTo>
                  <a:pt x="1534" y="1569"/>
                </a:lnTo>
                <a:lnTo>
                  <a:pt x="1586" y="1526"/>
                </a:lnTo>
                <a:lnTo>
                  <a:pt x="1636" y="1477"/>
                </a:lnTo>
                <a:lnTo>
                  <a:pt x="1684" y="1423"/>
                </a:lnTo>
                <a:lnTo>
                  <a:pt x="1728" y="1364"/>
                </a:lnTo>
                <a:lnTo>
                  <a:pt x="1770" y="1302"/>
                </a:lnTo>
                <a:lnTo>
                  <a:pt x="1809" y="1235"/>
                </a:lnTo>
                <a:lnTo>
                  <a:pt x="1844" y="1164"/>
                </a:lnTo>
                <a:lnTo>
                  <a:pt x="1877" y="1089"/>
                </a:lnTo>
                <a:lnTo>
                  <a:pt x="1907" y="1012"/>
                </a:lnTo>
                <a:lnTo>
                  <a:pt x="1932" y="931"/>
                </a:lnTo>
                <a:lnTo>
                  <a:pt x="1955" y="849"/>
                </a:lnTo>
                <a:lnTo>
                  <a:pt x="1973" y="764"/>
                </a:lnTo>
                <a:lnTo>
                  <a:pt x="1988" y="676"/>
                </a:lnTo>
                <a:lnTo>
                  <a:pt x="1999" y="588"/>
                </a:lnTo>
                <a:lnTo>
                  <a:pt x="2006" y="498"/>
                </a:lnTo>
                <a:lnTo>
                  <a:pt x="336" y="498"/>
                </a:lnTo>
                <a:close/>
                <a:moveTo>
                  <a:pt x="0" y="0"/>
                </a:moveTo>
                <a:lnTo>
                  <a:pt x="2342" y="0"/>
                </a:lnTo>
                <a:lnTo>
                  <a:pt x="2342" y="313"/>
                </a:lnTo>
                <a:lnTo>
                  <a:pt x="2213" y="313"/>
                </a:lnTo>
                <a:lnTo>
                  <a:pt x="2213" y="395"/>
                </a:lnTo>
                <a:lnTo>
                  <a:pt x="2210" y="497"/>
                </a:lnTo>
                <a:lnTo>
                  <a:pt x="2204" y="596"/>
                </a:lnTo>
                <a:lnTo>
                  <a:pt x="2193" y="694"/>
                </a:lnTo>
                <a:lnTo>
                  <a:pt x="2176" y="791"/>
                </a:lnTo>
                <a:lnTo>
                  <a:pt x="2157" y="885"/>
                </a:lnTo>
                <a:lnTo>
                  <a:pt x="2134" y="978"/>
                </a:lnTo>
                <a:lnTo>
                  <a:pt x="2105" y="1067"/>
                </a:lnTo>
                <a:lnTo>
                  <a:pt x="2073" y="1153"/>
                </a:lnTo>
                <a:lnTo>
                  <a:pt x="2039" y="1236"/>
                </a:lnTo>
                <a:lnTo>
                  <a:pt x="1999" y="1315"/>
                </a:lnTo>
                <a:lnTo>
                  <a:pt x="1957" y="1391"/>
                </a:lnTo>
                <a:lnTo>
                  <a:pt x="1910" y="1463"/>
                </a:lnTo>
                <a:lnTo>
                  <a:pt x="1861" y="1530"/>
                </a:lnTo>
                <a:lnTo>
                  <a:pt x="1808" y="1593"/>
                </a:lnTo>
                <a:lnTo>
                  <a:pt x="1753" y="1651"/>
                </a:lnTo>
                <a:lnTo>
                  <a:pt x="1808" y="1709"/>
                </a:lnTo>
                <a:lnTo>
                  <a:pt x="1861" y="1772"/>
                </a:lnTo>
                <a:lnTo>
                  <a:pt x="1910" y="1839"/>
                </a:lnTo>
                <a:lnTo>
                  <a:pt x="1957" y="1911"/>
                </a:lnTo>
                <a:lnTo>
                  <a:pt x="1999" y="1987"/>
                </a:lnTo>
                <a:lnTo>
                  <a:pt x="2039" y="2066"/>
                </a:lnTo>
                <a:lnTo>
                  <a:pt x="2073" y="2149"/>
                </a:lnTo>
                <a:lnTo>
                  <a:pt x="2105" y="2235"/>
                </a:lnTo>
                <a:lnTo>
                  <a:pt x="2134" y="2324"/>
                </a:lnTo>
                <a:lnTo>
                  <a:pt x="2157" y="2416"/>
                </a:lnTo>
                <a:lnTo>
                  <a:pt x="2176" y="2511"/>
                </a:lnTo>
                <a:lnTo>
                  <a:pt x="2193" y="2607"/>
                </a:lnTo>
                <a:lnTo>
                  <a:pt x="2204" y="2705"/>
                </a:lnTo>
                <a:lnTo>
                  <a:pt x="2210" y="2806"/>
                </a:lnTo>
                <a:lnTo>
                  <a:pt x="2213" y="2907"/>
                </a:lnTo>
                <a:lnTo>
                  <a:pt x="2213" y="3010"/>
                </a:lnTo>
                <a:lnTo>
                  <a:pt x="2342" y="3010"/>
                </a:lnTo>
                <a:lnTo>
                  <a:pt x="2342" y="3323"/>
                </a:lnTo>
                <a:lnTo>
                  <a:pt x="0" y="3323"/>
                </a:lnTo>
                <a:lnTo>
                  <a:pt x="0" y="3010"/>
                </a:lnTo>
                <a:lnTo>
                  <a:pt x="130" y="3010"/>
                </a:lnTo>
                <a:lnTo>
                  <a:pt x="130" y="2907"/>
                </a:lnTo>
                <a:lnTo>
                  <a:pt x="132" y="2806"/>
                </a:lnTo>
                <a:lnTo>
                  <a:pt x="139" y="2705"/>
                </a:lnTo>
                <a:lnTo>
                  <a:pt x="150" y="2607"/>
                </a:lnTo>
                <a:lnTo>
                  <a:pt x="165" y="2511"/>
                </a:lnTo>
                <a:lnTo>
                  <a:pt x="185" y="2416"/>
                </a:lnTo>
                <a:lnTo>
                  <a:pt x="209" y="2324"/>
                </a:lnTo>
                <a:lnTo>
                  <a:pt x="237" y="2235"/>
                </a:lnTo>
                <a:lnTo>
                  <a:pt x="269" y="2149"/>
                </a:lnTo>
                <a:lnTo>
                  <a:pt x="304" y="2066"/>
                </a:lnTo>
                <a:lnTo>
                  <a:pt x="343" y="1987"/>
                </a:lnTo>
                <a:lnTo>
                  <a:pt x="386" y="1911"/>
                </a:lnTo>
                <a:lnTo>
                  <a:pt x="432" y="1839"/>
                </a:lnTo>
                <a:lnTo>
                  <a:pt x="481" y="1772"/>
                </a:lnTo>
                <a:lnTo>
                  <a:pt x="534" y="1709"/>
                </a:lnTo>
                <a:lnTo>
                  <a:pt x="590" y="1651"/>
                </a:lnTo>
                <a:lnTo>
                  <a:pt x="534" y="1593"/>
                </a:lnTo>
                <a:lnTo>
                  <a:pt x="481" y="1530"/>
                </a:lnTo>
                <a:lnTo>
                  <a:pt x="432" y="1463"/>
                </a:lnTo>
                <a:lnTo>
                  <a:pt x="386" y="1391"/>
                </a:lnTo>
                <a:lnTo>
                  <a:pt x="343" y="1315"/>
                </a:lnTo>
                <a:lnTo>
                  <a:pt x="304" y="1236"/>
                </a:lnTo>
                <a:lnTo>
                  <a:pt x="269" y="1153"/>
                </a:lnTo>
                <a:lnTo>
                  <a:pt x="237" y="1067"/>
                </a:lnTo>
                <a:lnTo>
                  <a:pt x="209" y="978"/>
                </a:lnTo>
                <a:lnTo>
                  <a:pt x="185" y="885"/>
                </a:lnTo>
                <a:lnTo>
                  <a:pt x="165" y="791"/>
                </a:lnTo>
                <a:lnTo>
                  <a:pt x="150" y="694"/>
                </a:lnTo>
                <a:lnTo>
                  <a:pt x="139" y="596"/>
                </a:lnTo>
                <a:lnTo>
                  <a:pt x="132" y="497"/>
                </a:lnTo>
                <a:lnTo>
                  <a:pt x="130" y="395"/>
                </a:lnTo>
                <a:lnTo>
                  <a:pt x="130" y="313"/>
                </a:lnTo>
                <a:lnTo>
                  <a:pt x="0" y="31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03C6E-BC15-06C2-B054-2CC9F5094835}"/>
              </a:ext>
            </a:extLst>
          </p:cNvPr>
          <p:cNvGrpSpPr/>
          <p:nvPr/>
        </p:nvGrpSpPr>
        <p:grpSpPr>
          <a:xfrm>
            <a:off x="5684611" y="7245518"/>
            <a:ext cx="368137" cy="353484"/>
            <a:chOff x="4616450" y="4732338"/>
            <a:chExt cx="638175" cy="612774"/>
          </a:xfrm>
          <a:solidFill>
            <a:schemeClr val="bg1"/>
          </a:solidFill>
        </p:grpSpPr>
        <p:sp>
          <p:nvSpPr>
            <p:cNvPr id="43" name="Freeform 50">
              <a:extLst>
                <a:ext uri="{FF2B5EF4-FFF2-40B4-BE49-F238E27FC236}">
                  <a16:creationId xmlns:a16="http://schemas.microsoft.com/office/drawing/2014/main" id="{8C7107D8-41A0-C7C4-39E6-F824D410B5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6450" y="4883150"/>
              <a:ext cx="638175" cy="461962"/>
            </a:xfrm>
            <a:custGeom>
              <a:avLst/>
              <a:gdLst>
                <a:gd name="T0" fmla="*/ 1731 w 3614"/>
                <a:gd name="T1" fmla="*/ 469 h 2623"/>
                <a:gd name="T2" fmla="*/ 1630 w 3614"/>
                <a:gd name="T3" fmla="*/ 601 h 2623"/>
                <a:gd name="T4" fmla="*/ 1456 w 3614"/>
                <a:gd name="T5" fmla="*/ 738 h 2623"/>
                <a:gd name="T6" fmla="*/ 1390 w 3614"/>
                <a:gd name="T7" fmla="*/ 965 h 2623"/>
                <a:gd name="T8" fmla="*/ 1454 w 3614"/>
                <a:gd name="T9" fmla="*/ 1181 h 2623"/>
                <a:gd name="T10" fmla="*/ 1614 w 3614"/>
                <a:gd name="T11" fmla="*/ 1306 h 2623"/>
                <a:gd name="T12" fmla="*/ 1862 w 3614"/>
                <a:gd name="T13" fmla="*/ 1379 h 2623"/>
                <a:gd name="T14" fmla="*/ 2016 w 3614"/>
                <a:gd name="T15" fmla="*/ 1451 h 2623"/>
                <a:gd name="T16" fmla="*/ 2079 w 3614"/>
                <a:gd name="T17" fmla="*/ 1577 h 2623"/>
                <a:gd name="T18" fmla="*/ 2044 w 3614"/>
                <a:gd name="T19" fmla="*/ 1747 h 2623"/>
                <a:gd name="T20" fmla="*/ 1909 w 3614"/>
                <a:gd name="T21" fmla="*/ 1846 h 2623"/>
                <a:gd name="T22" fmla="*/ 1763 w 3614"/>
                <a:gd name="T23" fmla="*/ 1848 h 2623"/>
                <a:gd name="T24" fmla="*/ 1626 w 3614"/>
                <a:gd name="T25" fmla="*/ 1760 h 2623"/>
                <a:gd name="T26" fmla="*/ 1568 w 3614"/>
                <a:gd name="T27" fmla="*/ 1627 h 2623"/>
                <a:gd name="T28" fmla="*/ 1483 w 3614"/>
                <a:gd name="T29" fmla="*/ 1587 h 2623"/>
                <a:gd name="T30" fmla="*/ 1376 w 3614"/>
                <a:gd name="T31" fmla="*/ 1648 h 2623"/>
                <a:gd name="T32" fmla="*/ 1411 w 3614"/>
                <a:gd name="T33" fmla="*/ 1802 h 2623"/>
                <a:gd name="T34" fmla="*/ 1538 w 3614"/>
                <a:gd name="T35" fmla="*/ 1950 h 2623"/>
                <a:gd name="T36" fmla="*/ 1720 w 3614"/>
                <a:gd name="T37" fmla="*/ 2071 h 2623"/>
                <a:gd name="T38" fmla="*/ 1780 w 3614"/>
                <a:gd name="T39" fmla="*/ 2149 h 2623"/>
                <a:gd name="T40" fmla="*/ 1903 w 3614"/>
                <a:gd name="T41" fmla="*/ 2128 h 2623"/>
                <a:gd name="T42" fmla="*/ 1975 w 3614"/>
                <a:gd name="T43" fmla="*/ 2011 h 2623"/>
                <a:gd name="T44" fmla="*/ 2170 w 3614"/>
                <a:gd name="T45" fmla="*/ 1896 h 2623"/>
                <a:gd name="T46" fmla="*/ 2275 w 3614"/>
                <a:gd name="T47" fmla="*/ 1695 h 2623"/>
                <a:gd name="T48" fmla="*/ 2256 w 3614"/>
                <a:gd name="T49" fmla="*/ 1446 h 2623"/>
                <a:gd name="T50" fmla="*/ 2150 w 3614"/>
                <a:gd name="T51" fmla="*/ 1301 h 2623"/>
                <a:gd name="T52" fmla="*/ 1968 w 3614"/>
                <a:gd name="T53" fmla="*/ 1212 h 2623"/>
                <a:gd name="T54" fmla="*/ 1778 w 3614"/>
                <a:gd name="T55" fmla="*/ 1169 h 2623"/>
                <a:gd name="T56" fmla="*/ 1631 w 3614"/>
                <a:gd name="T57" fmla="*/ 1083 h 2623"/>
                <a:gd name="T58" fmla="*/ 1588 w 3614"/>
                <a:gd name="T59" fmla="*/ 953 h 2623"/>
                <a:gd name="T60" fmla="*/ 1639 w 3614"/>
                <a:gd name="T61" fmla="*/ 816 h 2623"/>
                <a:gd name="T62" fmla="*/ 1786 w 3614"/>
                <a:gd name="T63" fmla="*/ 743 h 2623"/>
                <a:gd name="T64" fmla="*/ 1944 w 3614"/>
                <a:gd name="T65" fmla="*/ 772 h 2623"/>
                <a:gd name="T66" fmla="*/ 2030 w 3614"/>
                <a:gd name="T67" fmla="*/ 884 h 2623"/>
                <a:gd name="T68" fmla="*/ 2101 w 3614"/>
                <a:gd name="T69" fmla="*/ 939 h 2623"/>
                <a:gd name="T70" fmla="*/ 2215 w 3614"/>
                <a:gd name="T71" fmla="*/ 901 h 2623"/>
                <a:gd name="T72" fmla="*/ 2212 w 3614"/>
                <a:gd name="T73" fmla="*/ 786 h 2623"/>
                <a:gd name="T74" fmla="*/ 2083 w 3614"/>
                <a:gd name="T75" fmla="*/ 638 h 2623"/>
                <a:gd name="T76" fmla="*/ 1927 w 3614"/>
                <a:gd name="T77" fmla="*/ 509 h 2623"/>
                <a:gd name="T78" fmla="*/ 1867 w 3614"/>
                <a:gd name="T79" fmla="*/ 431 h 2623"/>
                <a:gd name="T80" fmla="*/ 2380 w 3614"/>
                <a:gd name="T81" fmla="*/ 59 h 2623"/>
                <a:gd name="T82" fmla="*/ 2801 w 3614"/>
                <a:gd name="T83" fmla="*/ 452 h 2623"/>
                <a:gd name="T84" fmla="*/ 3171 w 3614"/>
                <a:gd name="T85" fmla="*/ 952 h 2623"/>
                <a:gd name="T86" fmla="*/ 3455 w 3614"/>
                <a:gd name="T87" fmla="*/ 1490 h 2623"/>
                <a:gd name="T88" fmla="*/ 3589 w 3614"/>
                <a:gd name="T89" fmla="*/ 1965 h 2623"/>
                <a:gd name="T90" fmla="*/ 3611 w 3614"/>
                <a:gd name="T91" fmla="*/ 2335 h 2623"/>
                <a:gd name="T92" fmla="*/ 3517 w 3614"/>
                <a:gd name="T93" fmla="*/ 2525 h 2623"/>
                <a:gd name="T94" fmla="*/ 3326 w 3614"/>
                <a:gd name="T95" fmla="*/ 2619 h 2623"/>
                <a:gd name="T96" fmla="*/ 204 w 3614"/>
                <a:gd name="T97" fmla="*/ 2596 h 2623"/>
                <a:gd name="T98" fmla="*/ 45 w 3614"/>
                <a:gd name="T99" fmla="*/ 2458 h 2623"/>
                <a:gd name="T100" fmla="*/ 1 w 3614"/>
                <a:gd name="T101" fmla="*/ 2215 h 2623"/>
                <a:gd name="T102" fmla="*/ 61 w 3614"/>
                <a:gd name="T103" fmla="*/ 1780 h 2623"/>
                <a:gd name="T104" fmla="*/ 261 w 3614"/>
                <a:gd name="T105" fmla="*/ 1275 h 2623"/>
                <a:gd name="T106" fmla="*/ 583 w 3614"/>
                <a:gd name="T107" fmla="*/ 744 h 2623"/>
                <a:gd name="T108" fmla="*/ 977 w 3614"/>
                <a:gd name="T109" fmla="*/ 279 h 2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14" h="2623">
                  <a:moveTo>
                    <a:pt x="1801" y="428"/>
                  </a:moveTo>
                  <a:lnTo>
                    <a:pt x="1780" y="431"/>
                  </a:lnTo>
                  <a:lnTo>
                    <a:pt x="1761" y="439"/>
                  </a:lnTo>
                  <a:lnTo>
                    <a:pt x="1744" y="452"/>
                  </a:lnTo>
                  <a:lnTo>
                    <a:pt x="1731" y="469"/>
                  </a:lnTo>
                  <a:lnTo>
                    <a:pt x="1723" y="487"/>
                  </a:lnTo>
                  <a:lnTo>
                    <a:pt x="1720" y="509"/>
                  </a:lnTo>
                  <a:lnTo>
                    <a:pt x="1720" y="576"/>
                  </a:lnTo>
                  <a:lnTo>
                    <a:pt x="1674" y="587"/>
                  </a:lnTo>
                  <a:lnTo>
                    <a:pt x="1630" y="601"/>
                  </a:lnTo>
                  <a:lnTo>
                    <a:pt x="1590" y="619"/>
                  </a:lnTo>
                  <a:lnTo>
                    <a:pt x="1552" y="641"/>
                  </a:lnTo>
                  <a:lnTo>
                    <a:pt x="1520" y="666"/>
                  </a:lnTo>
                  <a:lnTo>
                    <a:pt x="1486" y="700"/>
                  </a:lnTo>
                  <a:lnTo>
                    <a:pt x="1456" y="738"/>
                  </a:lnTo>
                  <a:lnTo>
                    <a:pt x="1433" y="777"/>
                  </a:lnTo>
                  <a:lnTo>
                    <a:pt x="1413" y="820"/>
                  </a:lnTo>
                  <a:lnTo>
                    <a:pt x="1400" y="866"/>
                  </a:lnTo>
                  <a:lnTo>
                    <a:pt x="1392" y="915"/>
                  </a:lnTo>
                  <a:lnTo>
                    <a:pt x="1390" y="965"/>
                  </a:lnTo>
                  <a:lnTo>
                    <a:pt x="1392" y="1016"/>
                  </a:lnTo>
                  <a:lnTo>
                    <a:pt x="1401" y="1063"/>
                  </a:lnTo>
                  <a:lnTo>
                    <a:pt x="1414" y="1108"/>
                  </a:lnTo>
                  <a:lnTo>
                    <a:pt x="1434" y="1151"/>
                  </a:lnTo>
                  <a:lnTo>
                    <a:pt x="1454" y="1181"/>
                  </a:lnTo>
                  <a:lnTo>
                    <a:pt x="1477" y="1210"/>
                  </a:lnTo>
                  <a:lnTo>
                    <a:pt x="1502" y="1236"/>
                  </a:lnTo>
                  <a:lnTo>
                    <a:pt x="1531" y="1259"/>
                  </a:lnTo>
                  <a:lnTo>
                    <a:pt x="1562" y="1279"/>
                  </a:lnTo>
                  <a:lnTo>
                    <a:pt x="1614" y="1306"/>
                  </a:lnTo>
                  <a:lnTo>
                    <a:pt x="1666" y="1325"/>
                  </a:lnTo>
                  <a:lnTo>
                    <a:pt x="1719" y="1343"/>
                  </a:lnTo>
                  <a:lnTo>
                    <a:pt x="1773" y="1357"/>
                  </a:lnTo>
                  <a:lnTo>
                    <a:pt x="1829" y="1370"/>
                  </a:lnTo>
                  <a:lnTo>
                    <a:pt x="1862" y="1379"/>
                  </a:lnTo>
                  <a:lnTo>
                    <a:pt x="1896" y="1388"/>
                  </a:lnTo>
                  <a:lnTo>
                    <a:pt x="1929" y="1400"/>
                  </a:lnTo>
                  <a:lnTo>
                    <a:pt x="1960" y="1414"/>
                  </a:lnTo>
                  <a:lnTo>
                    <a:pt x="1990" y="1431"/>
                  </a:lnTo>
                  <a:lnTo>
                    <a:pt x="2016" y="1451"/>
                  </a:lnTo>
                  <a:lnTo>
                    <a:pt x="2040" y="1475"/>
                  </a:lnTo>
                  <a:lnTo>
                    <a:pt x="2055" y="1496"/>
                  </a:lnTo>
                  <a:lnTo>
                    <a:pt x="2066" y="1520"/>
                  </a:lnTo>
                  <a:lnTo>
                    <a:pt x="2074" y="1547"/>
                  </a:lnTo>
                  <a:lnTo>
                    <a:pt x="2079" y="1577"/>
                  </a:lnTo>
                  <a:lnTo>
                    <a:pt x="2081" y="1609"/>
                  </a:lnTo>
                  <a:lnTo>
                    <a:pt x="2079" y="1647"/>
                  </a:lnTo>
                  <a:lnTo>
                    <a:pt x="2071" y="1683"/>
                  </a:lnTo>
                  <a:lnTo>
                    <a:pt x="2060" y="1716"/>
                  </a:lnTo>
                  <a:lnTo>
                    <a:pt x="2044" y="1747"/>
                  </a:lnTo>
                  <a:lnTo>
                    <a:pt x="2023" y="1775"/>
                  </a:lnTo>
                  <a:lnTo>
                    <a:pt x="1999" y="1799"/>
                  </a:lnTo>
                  <a:lnTo>
                    <a:pt x="1971" y="1818"/>
                  </a:lnTo>
                  <a:lnTo>
                    <a:pt x="1941" y="1834"/>
                  </a:lnTo>
                  <a:lnTo>
                    <a:pt x="1909" y="1846"/>
                  </a:lnTo>
                  <a:lnTo>
                    <a:pt x="1874" y="1854"/>
                  </a:lnTo>
                  <a:lnTo>
                    <a:pt x="1853" y="1856"/>
                  </a:lnTo>
                  <a:lnTo>
                    <a:pt x="1832" y="1857"/>
                  </a:lnTo>
                  <a:lnTo>
                    <a:pt x="1797" y="1855"/>
                  </a:lnTo>
                  <a:lnTo>
                    <a:pt x="1763" y="1848"/>
                  </a:lnTo>
                  <a:lnTo>
                    <a:pt x="1731" y="1838"/>
                  </a:lnTo>
                  <a:lnTo>
                    <a:pt x="1700" y="1824"/>
                  </a:lnTo>
                  <a:lnTo>
                    <a:pt x="1673" y="1806"/>
                  </a:lnTo>
                  <a:lnTo>
                    <a:pt x="1648" y="1784"/>
                  </a:lnTo>
                  <a:lnTo>
                    <a:pt x="1626" y="1760"/>
                  </a:lnTo>
                  <a:lnTo>
                    <a:pt x="1611" y="1738"/>
                  </a:lnTo>
                  <a:lnTo>
                    <a:pt x="1597" y="1712"/>
                  </a:lnTo>
                  <a:lnTo>
                    <a:pt x="1586" y="1682"/>
                  </a:lnTo>
                  <a:lnTo>
                    <a:pt x="1575" y="1647"/>
                  </a:lnTo>
                  <a:lnTo>
                    <a:pt x="1568" y="1627"/>
                  </a:lnTo>
                  <a:lnTo>
                    <a:pt x="1557" y="1612"/>
                  </a:lnTo>
                  <a:lnTo>
                    <a:pt x="1541" y="1599"/>
                  </a:lnTo>
                  <a:lnTo>
                    <a:pt x="1524" y="1590"/>
                  </a:lnTo>
                  <a:lnTo>
                    <a:pt x="1504" y="1586"/>
                  </a:lnTo>
                  <a:lnTo>
                    <a:pt x="1483" y="1587"/>
                  </a:lnTo>
                  <a:lnTo>
                    <a:pt x="1438" y="1594"/>
                  </a:lnTo>
                  <a:lnTo>
                    <a:pt x="1418" y="1601"/>
                  </a:lnTo>
                  <a:lnTo>
                    <a:pt x="1399" y="1613"/>
                  </a:lnTo>
                  <a:lnTo>
                    <a:pt x="1386" y="1630"/>
                  </a:lnTo>
                  <a:lnTo>
                    <a:pt x="1376" y="1648"/>
                  </a:lnTo>
                  <a:lnTo>
                    <a:pt x="1372" y="1669"/>
                  </a:lnTo>
                  <a:lnTo>
                    <a:pt x="1373" y="1691"/>
                  </a:lnTo>
                  <a:lnTo>
                    <a:pt x="1384" y="1731"/>
                  </a:lnTo>
                  <a:lnTo>
                    <a:pt x="1396" y="1767"/>
                  </a:lnTo>
                  <a:lnTo>
                    <a:pt x="1411" y="1802"/>
                  </a:lnTo>
                  <a:lnTo>
                    <a:pt x="1430" y="1834"/>
                  </a:lnTo>
                  <a:lnTo>
                    <a:pt x="1454" y="1869"/>
                  </a:lnTo>
                  <a:lnTo>
                    <a:pt x="1480" y="1900"/>
                  </a:lnTo>
                  <a:lnTo>
                    <a:pt x="1509" y="1927"/>
                  </a:lnTo>
                  <a:lnTo>
                    <a:pt x="1538" y="1950"/>
                  </a:lnTo>
                  <a:lnTo>
                    <a:pt x="1570" y="1969"/>
                  </a:lnTo>
                  <a:lnTo>
                    <a:pt x="1617" y="1990"/>
                  </a:lnTo>
                  <a:lnTo>
                    <a:pt x="1668" y="2007"/>
                  </a:lnTo>
                  <a:lnTo>
                    <a:pt x="1720" y="2019"/>
                  </a:lnTo>
                  <a:lnTo>
                    <a:pt x="1720" y="2071"/>
                  </a:lnTo>
                  <a:lnTo>
                    <a:pt x="1723" y="2093"/>
                  </a:lnTo>
                  <a:lnTo>
                    <a:pt x="1731" y="2112"/>
                  </a:lnTo>
                  <a:lnTo>
                    <a:pt x="1744" y="2128"/>
                  </a:lnTo>
                  <a:lnTo>
                    <a:pt x="1761" y="2141"/>
                  </a:lnTo>
                  <a:lnTo>
                    <a:pt x="1780" y="2149"/>
                  </a:lnTo>
                  <a:lnTo>
                    <a:pt x="1801" y="2152"/>
                  </a:lnTo>
                  <a:lnTo>
                    <a:pt x="1846" y="2152"/>
                  </a:lnTo>
                  <a:lnTo>
                    <a:pt x="1867" y="2149"/>
                  </a:lnTo>
                  <a:lnTo>
                    <a:pt x="1887" y="2141"/>
                  </a:lnTo>
                  <a:lnTo>
                    <a:pt x="1903" y="2128"/>
                  </a:lnTo>
                  <a:lnTo>
                    <a:pt x="1915" y="2112"/>
                  </a:lnTo>
                  <a:lnTo>
                    <a:pt x="1924" y="2093"/>
                  </a:lnTo>
                  <a:lnTo>
                    <a:pt x="1927" y="2071"/>
                  </a:lnTo>
                  <a:lnTo>
                    <a:pt x="1927" y="2022"/>
                  </a:lnTo>
                  <a:lnTo>
                    <a:pt x="1975" y="2011"/>
                  </a:lnTo>
                  <a:lnTo>
                    <a:pt x="2020" y="1996"/>
                  </a:lnTo>
                  <a:lnTo>
                    <a:pt x="2061" y="1977"/>
                  </a:lnTo>
                  <a:lnTo>
                    <a:pt x="2101" y="1954"/>
                  </a:lnTo>
                  <a:lnTo>
                    <a:pt x="2137" y="1927"/>
                  </a:lnTo>
                  <a:lnTo>
                    <a:pt x="2170" y="1896"/>
                  </a:lnTo>
                  <a:lnTo>
                    <a:pt x="2200" y="1861"/>
                  </a:lnTo>
                  <a:lnTo>
                    <a:pt x="2226" y="1823"/>
                  </a:lnTo>
                  <a:lnTo>
                    <a:pt x="2246" y="1782"/>
                  </a:lnTo>
                  <a:lnTo>
                    <a:pt x="2263" y="1740"/>
                  </a:lnTo>
                  <a:lnTo>
                    <a:pt x="2275" y="1695"/>
                  </a:lnTo>
                  <a:lnTo>
                    <a:pt x="2282" y="1647"/>
                  </a:lnTo>
                  <a:lnTo>
                    <a:pt x="2284" y="1598"/>
                  </a:lnTo>
                  <a:lnTo>
                    <a:pt x="2280" y="1545"/>
                  </a:lnTo>
                  <a:lnTo>
                    <a:pt x="2272" y="1494"/>
                  </a:lnTo>
                  <a:lnTo>
                    <a:pt x="2256" y="1446"/>
                  </a:lnTo>
                  <a:lnTo>
                    <a:pt x="2241" y="1412"/>
                  </a:lnTo>
                  <a:lnTo>
                    <a:pt x="2222" y="1381"/>
                  </a:lnTo>
                  <a:lnTo>
                    <a:pt x="2201" y="1352"/>
                  </a:lnTo>
                  <a:lnTo>
                    <a:pt x="2177" y="1325"/>
                  </a:lnTo>
                  <a:lnTo>
                    <a:pt x="2150" y="1301"/>
                  </a:lnTo>
                  <a:lnTo>
                    <a:pt x="2119" y="1278"/>
                  </a:lnTo>
                  <a:lnTo>
                    <a:pt x="2085" y="1257"/>
                  </a:lnTo>
                  <a:lnTo>
                    <a:pt x="2047" y="1239"/>
                  </a:lnTo>
                  <a:lnTo>
                    <a:pt x="2009" y="1224"/>
                  </a:lnTo>
                  <a:lnTo>
                    <a:pt x="1968" y="1212"/>
                  </a:lnTo>
                  <a:lnTo>
                    <a:pt x="1926" y="1202"/>
                  </a:lnTo>
                  <a:lnTo>
                    <a:pt x="1885" y="1195"/>
                  </a:lnTo>
                  <a:lnTo>
                    <a:pt x="1848" y="1187"/>
                  </a:lnTo>
                  <a:lnTo>
                    <a:pt x="1813" y="1179"/>
                  </a:lnTo>
                  <a:lnTo>
                    <a:pt x="1778" y="1169"/>
                  </a:lnTo>
                  <a:lnTo>
                    <a:pt x="1744" y="1158"/>
                  </a:lnTo>
                  <a:lnTo>
                    <a:pt x="1713" y="1144"/>
                  </a:lnTo>
                  <a:lnTo>
                    <a:pt x="1683" y="1128"/>
                  </a:lnTo>
                  <a:lnTo>
                    <a:pt x="1656" y="1108"/>
                  </a:lnTo>
                  <a:lnTo>
                    <a:pt x="1631" y="1083"/>
                  </a:lnTo>
                  <a:lnTo>
                    <a:pt x="1616" y="1061"/>
                  </a:lnTo>
                  <a:lnTo>
                    <a:pt x="1604" y="1036"/>
                  </a:lnTo>
                  <a:lnTo>
                    <a:pt x="1595" y="1011"/>
                  </a:lnTo>
                  <a:lnTo>
                    <a:pt x="1590" y="983"/>
                  </a:lnTo>
                  <a:lnTo>
                    <a:pt x="1588" y="953"/>
                  </a:lnTo>
                  <a:lnTo>
                    <a:pt x="1590" y="922"/>
                  </a:lnTo>
                  <a:lnTo>
                    <a:pt x="1596" y="893"/>
                  </a:lnTo>
                  <a:lnTo>
                    <a:pt x="1606" y="865"/>
                  </a:lnTo>
                  <a:lnTo>
                    <a:pt x="1620" y="840"/>
                  </a:lnTo>
                  <a:lnTo>
                    <a:pt x="1639" y="816"/>
                  </a:lnTo>
                  <a:lnTo>
                    <a:pt x="1662" y="794"/>
                  </a:lnTo>
                  <a:lnTo>
                    <a:pt x="1689" y="775"/>
                  </a:lnTo>
                  <a:lnTo>
                    <a:pt x="1719" y="761"/>
                  </a:lnTo>
                  <a:lnTo>
                    <a:pt x="1752" y="750"/>
                  </a:lnTo>
                  <a:lnTo>
                    <a:pt x="1786" y="743"/>
                  </a:lnTo>
                  <a:lnTo>
                    <a:pt x="1822" y="741"/>
                  </a:lnTo>
                  <a:lnTo>
                    <a:pt x="1855" y="742"/>
                  </a:lnTo>
                  <a:lnTo>
                    <a:pt x="1887" y="749"/>
                  </a:lnTo>
                  <a:lnTo>
                    <a:pt x="1916" y="759"/>
                  </a:lnTo>
                  <a:lnTo>
                    <a:pt x="1944" y="772"/>
                  </a:lnTo>
                  <a:lnTo>
                    <a:pt x="1968" y="788"/>
                  </a:lnTo>
                  <a:lnTo>
                    <a:pt x="1990" y="809"/>
                  </a:lnTo>
                  <a:lnTo>
                    <a:pt x="2005" y="830"/>
                  </a:lnTo>
                  <a:lnTo>
                    <a:pt x="2020" y="855"/>
                  </a:lnTo>
                  <a:lnTo>
                    <a:pt x="2030" y="884"/>
                  </a:lnTo>
                  <a:lnTo>
                    <a:pt x="2039" y="901"/>
                  </a:lnTo>
                  <a:lnTo>
                    <a:pt x="2050" y="916"/>
                  </a:lnTo>
                  <a:lnTo>
                    <a:pt x="2066" y="927"/>
                  </a:lnTo>
                  <a:lnTo>
                    <a:pt x="2082" y="934"/>
                  </a:lnTo>
                  <a:lnTo>
                    <a:pt x="2101" y="939"/>
                  </a:lnTo>
                  <a:lnTo>
                    <a:pt x="2119" y="938"/>
                  </a:lnTo>
                  <a:lnTo>
                    <a:pt x="2163" y="932"/>
                  </a:lnTo>
                  <a:lnTo>
                    <a:pt x="2183" y="925"/>
                  </a:lnTo>
                  <a:lnTo>
                    <a:pt x="2200" y="916"/>
                  </a:lnTo>
                  <a:lnTo>
                    <a:pt x="2215" y="901"/>
                  </a:lnTo>
                  <a:lnTo>
                    <a:pt x="2226" y="884"/>
                  </a:lnTo>
                  <a:lnTo>
                    <a:pt x="2231" y="865"/>
                  </a:lnTo>
                  <a:lnTo>
                    <a:pt x="2232" y="844"/>
                  </a:lnTo>
                  <a:lnTo>
                    <a:pt x="2228" y="824"/>
                  </a:lnTo>
                  <a:lnTo>
                    <a:pt x="2212" y="786"/>
                  </a:lnTo>
                  <a:lnTo>
                    <a:pt x="2193" y="751"/>
                  </a:lnTo>
                  <a:lnTo>
                    <a:pt x="2170" y="718"/>
                  </a:lnTo>
                  <a:lnTo>
                    <a:pt x="2143" y="688"/>
                  </a:lnTo>
                  <a:lnTo>
                    <a:pt x="2115" y="661"/>
                  </a:lnTo>
                  <a:lnTo>
                    <a:pt x="2083" y="638"/>
                  </a:lnTo>
                  <a:lnTo>
                    <a:pt x="2048" y="618"/>
                  </a:lnTo>
                  <a:lnTo>
                    <a:pt x="2011" y="600"/>
                  </a:lnTo>
                  <a:lnTo>
                    <a:pt x="1970" y="587"/>
                  </a:lnTo>
                  <a:lnTo>
                    <a:pt x="1927" y="577"/>
                  </a:lnTo>
                  <a:lnTo>
                    <a:pt x="1927" y="509"/>
                  </a:lnTo>
                  <a:lnTo>
                    <a:pt x="1924" y="488"/>
                  </a:lnTo>
                  <a:lnTo>
                    <a:pt x="1916" y="469"/>
                  </a:lnTo>
                  <a:lnTo>
                    <a:pt x="1903" y="452"/>
                  </a:lnTo>
                  <a:lnTo>
                    <a:pt x="1887" y="439"/>
                  </a:lnTo>
                  <a:lnTo>
                    <a:pt x="1867" y="431"/>
                  </a:lnTo>
                  <a:lnTo>
                    <a:pt x="1846" y="428"/>
                  </a:lnTo>
                  <a:lnTo>
                    <a:pt x="1801" y="428"/>
                  </a:lnTo>
                  <a:close/>
                  <a:moveTo>
                    <a:pt x="1321" y="0"/>
                  </a:moveTo>
                  <a:lnTo>
                    <a:pt x="2292" y="0"/>
                  </a:lnTo>
                  <a:lnTo>
                    <a:pt x="2380" y="59"/>
                  </a:lnTo>
                  <a:lnTo>
                    <a:pt x="2467" y="126"/>
                  </a:lnTo>
                  <a:lnTo>
                    <a:pt x="2553" y="199"/>
                  </a:lnTo>
                  <a:lnTo>
                    <a:pt x="2638" y="279"/>
                  </a:lnTo>
                  <a:lnTo>
                    <a:pt x="2720" y="363"/>
                  </a:lnTo>
                  <a:lnTo>
                    <a:pt x="2801" y="452"/>
                  </a:lnTo>
                  <a:lnTo>
                    <a:pt x="2880" y="547"/>
                  </a:lnTo>
                  <a:lnTo>
                    <a:pt x="2957" y="643"/>
                  </a:lnTo>
                  <a:lnTo>
                    <a:pt x="3031" y="744"/>
                  </a:lnTo>
                  <a:lnTo>
                    <a:pt x="3103" y="848"/>
                  </a:lnTo>
                  <a:lnTo>
                    <a:pt x="3171" y="952"/>
                  </a:lnTo>
                  <a:lnTo>
                    <a:pt x="3235" y="1059"/>
                  </a:lnTo>
                  <a:lnTo>
                    <a:pt x="3296" y="1167"/>
                  </a:lnTo>
                  <a:lnTo>
                    <a:pt x="3354" y="1275"/>
                  </a:lnTo>
                  <a:lnTo>
                    <a:pt x="3406" y="1382"/>
                  </a:lnTo>
                  <a:lnTo>
                    <a:pt x="3455" y="1490"/>
                  </a:lnTo>
                  <a:lnTo>
                    <a:pt x="3494" y="1588"/>
                  </a:lnTo>
                  <a:lnTo>
                    <a:pt x="3526" y="1684"/>
                  </a:lnTo>
                  <a:lnTo>
                    <a:pt x="3552" y="1780"/>
                  </a:lnTo>
                  <a:lnTo>
                    <a:pt x="3573" y="1873"/>
                  </a:lnTo>
                  <a:lnTo>
                    <a:pt x="3589" y="1965"/>
                  </a:lnTo>
                  <a:lnTo>
                    <a:pt x="3600" y="2052"/>
                  </a:lnTo>
                  <a:lnTo>
                    <a:pt x="3608" y="2136"/>
                  </a:lnTo>
                  <a:lnTo>
                    <a:pt x="3613" y="2215"/>
                  </a:lnTo>
                  <a:lnTo>
                    <a:pt x="3614" y="2289"/>
                  </a:lnTo>
                  <a:lnTo>
                    <a:pt x="3611" y="2335"/>
                  </a:lnTo>
                  <a:lnTo>
                    <a:pt x="3603" y="2378"/>
                  </a:lnTo>
                  <a:lnTo>
                    <a:pt x="3588" y="2419"/>
                  </a:lnTo>
                  <a:lnTo>
                    <a:pt x="3569" y="2458"/>
                  </a:lnTo>
                  <a:lnTo>
                    <a:pt x="3545" y="2493"/>
                  </a:lnTo>
                  <a:lnTo>
                    <a:pt x="3517" y="2525"/>
                  </a:lnTo>
                  <a:lnTo>
                    <a:pt x="3484" y="2553"/>
                  </a:lnTo>
                  <a:lnTo>
                    <a:pt x="3449" y="2577"/>
                  </a:lnTo>
                  <a:lnTo>
                    <a:pt x="3411" y="2596"/>
                  </a:lnTo>
                  <a:lnTo>
                    <a:pt x="3369" y="2610"/>
                  </a:lnTo>
                  <a:lnTo>
                    <a:pt x="3326" y="2619"/>
                  </a:lnTo>
                  <a:lnTo>
                    <a:pt x="3280" y="2623"/>
                  </a:lnTo>
                  <a:lnTo>
                    <a:pt x="333" y="2623"/>
                  </a:lnTo>
                  <a:lnTo>
                    <a:pt x="288" y="2619"/>
                  </a:lnTo>
                  <a:lnTo>
                    <a:pt x="244" y="2610"/>
                  </a:lnTo>
                  <a:lnTo>
                    <a:pt x="204" y="2596"/>
                  </a:lnTo>
                  <a:lnTo>
                    <a:pt x="164" y="2577"/>
                  </a:lnTo>
                  <a:lnTo>
                    <a:pt x="129" y="2553"/>
                  </a:lnTo>
                  <a:lnTo>
                    <a:pt x="98" y="2525"/>
                  </a:lnTo>
                  <a:lnTo>
                    <a:pt x="69" y="2493"/>
                  </a:lnTo>
                  <a:lnTo>
                    <a:pt x="45" y="2458"/>
                  </a:lnTo>
                  <a:lnTo>
                    <a:pt x="26" y="2419"/>
                  </a:lnTo>
                  <a:lnTo>
                    <a:pt x="12" y="2378"/>
                  </a:lnTo>
                  <a:lnTo>
                    <a:pt x="3" y="2335"/>
                  </a:lnTo>
                  <a:lnTo>
                    <a:pt x="0" y="2289"/>
                  </a:lnTo>
                  <a:lnTo>
                    <a:pt x="1" y="2215"/>
                  </a:lnTo>
                  <a:lnTo>
                    <a:pt x="5" y="2136"/>
                  </a:lnTo>
                  <a:lnTo>
                    <a:pt x="13" y="2052"/>
                  </a:lnTo>
                  <a:lnTo>
                    <a:pt x="25" y="1965"/>
                  </a:lnTo>
                  <a:lnTo>
                    <a:pt x="41" y="1873"/>
                  </a:lnTo>
                  <a:lnTo>
                    <a:pt x="61" y="1780"/>
                  </a:lnTo>
                  <a:lnTo>
                    <a:pt x="88" y="1684"/>
                  </a:lnTo>
                  <a:lnTo>
                    <a:pt x="121" y="1588"/>
                  </a:lnTo>
                  <a:lnTo>
                    <a:pt x="159" y="1490"/>
                  </a:lnTo>
                  <a:lnTo>
                    <a:pt x="208" y="1382"/>
                  </a:lnTo>
                  <a:lnTo>
                    <a:pt x="261" y="1275"/>
                  </a:lnTo>
                  <a:lnTo>
                    <a:pt x="318" y="1167"/>
                  </a:lnTo>
                  <a:lnTo>
                    <a:pt x="379" y="1059"/>
                  </a:lnTo>
                  <a:lnTo>
                    <a:pt x="444" y="952"/>
                  </a:lnTo>
                  <a:lnTo>
                    <a:pt x="512" y="848"/>
                  </a:lnTo>
                  <a:lnTo>
                    <a:pt x="583" y="744"/>
                  </a:lnTo>
                  <a:lnTo>
                    <a:pt x="657" y="643"/>
                  </a:lnTo>
                  <a:lnTo>
                    <a:pt x="733" y="547"/>
                  </a:lnTo>
                  <a:lnTo>
                    <a:pt x="812" y="452"/>
                  </a:lnTo>
                  <a:lnTo>
                    <a:pt x="894" y="363"/>
                  </a:lnTo>
                  <a:lnTo>
                    <a:pt x="977" y="279"/>
                  </a:lnTo>
                  <a:lnTo>
                    <a:pt x="1061" y="199"/>
                  </a:lnTo>
                  <a:lnTo>
                    <a:pt x="1147" y="126"/>
                  </a:lnTo>
                  <a:lnTo>
                    <a:pt x="1233" y="59"/>
                  </a:lnTo>
                  <a:lnTo>
                    <a:pt x="13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4" name="Freeform 51">
              <a:extLst>
                <a:ext uri="{FF2B5EF4-FFF2-40B4-BE49-F238E27FC236}">
                  <a16:creationId xmlns:a16="http://schemas.microsoft.com/office/drawing/2014/main" id="{F08F0DA2-E192-FC94-4C39-073A9A471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4732338"/>
              <a:ext cx="276225" cy="115887"/>
            </a:xfrm>
            <a:custGeom>
              <a:avLst/>
              <a:gdLst>
                <a:gd name="T0" fmla="*/ 780 w 1563"/>
                <a:gd name="T1" fmla="*/ 0 h 657"/>
                <a:gd name="T2" fmla="*/ 782 w 1563"/>
                <a:gd name="T3" fmla="*/ 0 h 657"/>
                <a:gd name="T4" fmla="*/ 1417 w 1563"/>
                <a:gd name="T5" fmla="*/ 2 h 657"/>
                <a:gd name="T6" fmla="*/ 1448 w 1563"/>
                <a:gd name="T7" fmla="*/ 6 h 657"/>
                <a:gd name="T8" fmla="*/ 1475 w 1563"/>
                <a:gd name="T9" fmla="*/ 15 h 657"/>
                <a:gd name="T10" fmla="*/ 1501 w 1563"/>
                <a:gd name="T11" fmla="*/ 28 h 657"/>
                <a:gd name="T12" fmla="*/ 1521 w 1563"/>
                <a:gd name="T13" fmla="*/ 46 h 657"/>
                <a:gd name="T14" fmla="*/ 1539 w 1563"/>
                <a:gd name="T15" fmla="*/ 67 h 657"/>
                <a:gd name="T16" fmla="*/ 1551 w 1563"/>
                <a:gd name="T17" fmla="*/ 91 h 657"/>
                <a:gd name="T18" fmla="*/ 1560 w 1563"/>
                <a:gd name="T19" fmla="*/ 118 h 657"/>
                <a:gd name="T20" fmla="*/ 1563 w 1563"/>
                <a:gd name="T21" fmla="*/ 145 h 657"/>
                <a:gd name="T22" fmla="*/ 1561 w 1563"/>
                <a:gd name="T23" fmla="*/ 174 h 657"/>
                <a:gd name="T24" fmla="*/ 1552 w 1563"/>
                <a:gd name="T25" fmla="*/ 202 h 657"/>
                <a:gd name="T26" fmla="*/ 1538 w 1563"/>
                <a:gd name="T27" fmla="*/ 229 h 657"/>
                <a:gd name="T28" fmla="*/ 1254 w 1563"/>
                <a:gd name="T29" fmla="*/ 657 h 657"/>
                <a:gd name="T30" fmla="*/ 310 w 1563"/>
                <a:gd name="T31" fmla="*/ 657 h 657"/>
                <a:gd name="T32" fmla="*/ 25 w 1563"/>
                <a:gd name="T33" fmla="*/ 229 h 657"/>
                <a:gd name="T34" fmla="*/ 11 w 1563"/>
                <a:gd name="T35" fmla="*/ 202 h 657"/>
                <a:gd name="T36" fmla="*/ 2 w 1563"/>
                <a:gd name="T37" fmla="*/ 174 h 657"/>
                <a:gd name="T38" fmla="*/ 0 w 1563"/>
                <a:gd name="T39" fmla="*/ 145 h 657"/>
                <a:gd name="T40" fmla="*/ 3 w 1563"/>
                <a:gd name="T41" fmla="*/ 118 h 657"/>
                <a:gd name="T42" fmla="*/ 12 w 1563"/>
                <a:gd name="T43" fmla="*/ 91 h 657"/>
                <a:gd name="T44" fmla="*/ 25 w 1563"/>
                <a:gd name="T45" fmla="*/ 67 h 657"/>
                <a:gd name="T46" fmla="*/ 41 w 1563"/>
                <a:gd name="T47" fmla="*/ 46 h 657"/>
                <a:gd name="T48" fmla="*/ 63 w 1563"/>
                <a:gd name="T49" fmla="*/ 28 h 657"/>
                <a:gd name="T50" fmla="*/ 87 w 1563"/>
                <a:gd name="T51" fmla="*/ 15 h 657"/>
                <a:gd name="T52" fmla="*/ 115 w 1563"/>
                <a:gd name="T53" fmla="*/ 6 h 657"/>
                <a:gd name="T54" fmla="*/ 145 w 1563"/>
                <a:gd name="T55" fmla="*/ 2 h 657"/>
                <a:gd name="T56" fmla="*/ 780 w 1563"/>
                <a:gd name="T57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63" h="657">
                  <a:moveTo>
                    <a:pt x="780" y="0"/>
                  </a:moveTo>
                  <a:lnTo>
                    <a:pt x="782" y="0"/>
                  </a:lnTo>
                  <a:lnTo>
                    <a:pt x="1417" y="2"/>
                  </a:lnTo>
                  <a:lnTo>
                    <a:pt x="1448" y="6"/>
                  </a:lnTo>
                  <a:lnTo>
                    <a:pt x="1475" y="15"/>
                  </a:lnTo>
                  <a:lnTo>
                    <a:pt x="1501" y="28"/>
                  </a:lnTo>
                  <a:lnTo>
                    <a:pt x="1521" y="46"/>
                  </a:lnTo>
                  <a:lnTo>
                    <a:pt x="1539" y="67"/>
                  </a:lnTo>
                  <a:lnTo>
                    <a:pt x="1551" y="91"/>
                  </a:lnTo>
                  <a:lnTo>
                    <a:pt x="1560" y="118"/>
                  </a:lnTo>
                  <a:lnTo>
                    <a:pt x="1563" y="145"/>
                  </a:lnTo>
                  <a:lnTo>
                    <a:pt x="1561" y="174"/>
                  </a:lnTo>
                  <a:lnTo>
                    <a:pt x="1552" y="202"/>
                  </a:lnTo>
                  <a:lnTo>
                    <a:pt x="1538" y="229"/>
                  </a:lnTo>
                  <a:lnTo>
                    <a:pt x="1254" y="657"/>
                  </a:lnTo>
                  <a:lnTo>
                    <a:pt x="310" y="657"/>
                  </a:lnTo>
                  <a:lnTo>
                    <a:pt x="25" y="229"/>
                  </a:lnTo>
                  <a:lnTo>
                    <a:pt x="11" y="202"/>
                  </a:lnTo>
                  <a:lnTo>
                    <a:pt x="2" y="174"/>
                  </a:lnTo>
                  <a:lnTo>
                    <a:pt x="0" y="145"/>
                  </a:lnTo>
                  <a:lnTo>
                    <a:pt x="3" y="118"/>
                  </a:lnTo>
                  <a:lnTo>
                    <a:pt x="12" y="91"/>
                  </a:lnTo>
                  <a:lnTo>
                    <a:pt x="25" y="67"/>
                  </a:lnTo>
                  <a:lnTo>
                    <a:pt x="41" y="46"/>
                  </a:lnTo>
                  <a:lnTo>
                    <a:pt x="63" y="28"/>
                  </a:lnTo>
                  <a:lnTo>
                    <a:pt x="87" y="15"/>
                  </a:lnTo>
                  <a:lnTo>
                    <a:pt x="115" y="6"/>
                  </a:lnTo>
                  <a:lnTo>
                    <a:pt x="145" y="2"/>
                  </a:lnTo>
                  <a:lnTo>
                    <a:pt x="7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2D0703-FD3B-874A-5080-48E6E6F58218}"/>
              </a:ext>
            </a:extLst>
          </p:cNvPr>
          <p:cNvGrpSpPr/>
          <p:nvPr/>
        </p:nvGrpSpPr>
        <p:grpSpPr>
          <a:xfrm>
            <a:off x="5699272" y="5157237"/>
            <a:ext cx="338814" cy="330350"/>
            <a:chOff x="4276725" y="4691063"/>
            <a:chExt cx="347663" cy="349250"/>
          </a:xfrm>
          <a:solidFill>
            <a:schemeClr val="bg1"/>
          </a:solidFill>
        </p:grpSpPr>
        <p:sp>
          <p:nvSpPr>
            <p:cNvPr id="46" name="Freeform 56">
              <a:extLst>
                <a:ext uri="{FF2B5EF4-FFF2-40B4-BE49-F238E27FC236}">
                  <a16:creationId xmlns:a16="http://schemas.microsoft.com/office/drawing/2014/main" id="{C352F11E-AAE8-55F5-F920-D7A951D10D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0225" y="4691063"/>
              <a:ext cx="284163" cy="161925"/>
            </a:xfrm>
            <a:custGeom>
              <a:avLst/>
              <a:gdLst>
                <a:gd name="T0" fmla="*/ 2252 w 2690"/>
                <a:gd name="T1" fmla="*/ 1266 h 1529"/>
                <a:gd name="T2" fmla="*/ 2362 w 2690"/>
                <a:gd name="T3" fmla="*/ 1202 h 1529"/>
                <a:gd name="T4" fmla="*/ 2182 w 2690"/>
                <a:gd name="T5" fmla="*/ 848 h 1529"/>
                <a:gd name="T6" fmla="*/ 2007 w 2690"/>
                <a:gd name="T7" fmla="*/ 1266 h 1529"/>
                <a:gd name="T8" fmla="*/ 2210 w 2690"/>
                <a:gd name="T9" fmla="*/ 889 h 1529"/>
                <a:gd name="T10" fmla="*/ 1945 w 2690"/>
                <a:gd name="T11" fmla="*/ 591 h 1529"/>
                <a:gd name="T12" fmla="*/ 1661 w 2690"/>
                <a:gd name="T13" fmla="*/ 1266 h 1529"/>
                <a:gd name="T14" fmla="*/ 1986 w 2690"/>
                <a:gd name="T15" fmla="*/ 628 h 1529"/>
                <a:gd name="T16" fmla="*/ 1657 w 2690"/>
                <a:gd name="T17" fmla="*/ 403 h 1529"/>
                <a:gd name="T18" fmla="*/ 1210 w 2690"/>
                <a:gd name="T19" fmla="*/ 1266 h 1529"/>
                <a:gd name="T20" fmla="*/ 1782 w 2690"/>
                <a:gd name="T21" fmla="*/ 471 h 1529"/>
                <a:gd name="T22" fmla="*/ 1657 w 2690"/>
                <a:gd name="T23" fmla="*/ 403 h 1529"/>
                <a:gd name="T24" fmla="*/ 574 w 2690"/>
                <a:gd name="T25" fmla="*/ 348 h 1529"/>
                <a:gd name="T26" fmla="*/ 445 w 2690"/>
                <a:gd name="T27" fmla="*/ 403 h 1529"/>
                <a:gd name="T28" fmla="*/ 478 w 2690"/>
                <a:gd name="T29" fmla="*/ 530 h 1529"/>
                <a:gd name="T30" fmla="*/ 1318 w 2690"/>
                <a:gd name="T31" fmla="*/ 289 h 1529"/>
                <a:gd name="T32" fmla="*/ 990 w 2690"/>
                <a:gd name="T33" fmla="*/ 1045 h 1529"/>
                <a:gd name="T34" fmla="*/ 1392 w 2690"/>
                <a:gd name="T35" fmla="*/ 305 h 1529"/>
                <a:gd name="T36" fmla="*/ 1052 w 2690"/>
                <a:gd name="T37" fmla="*/ 263 h 1529"/>
                <a:gd name="T38" fmla="*/ 906 w 2690"/>
                <a:gd name="T39" fmla="*/ 271 h 1529"/>
                <a:gd name="T40" fmla="*/ 737 w 2690"/>
                <a:gd name="T41" fmla="*/ 792 h 1529"/>
                <a:gd name="T42" fmla="*/ 1052 w 2690"/>
                <a:gd name="T43" fmla="*/ 263 h 1529"/>
                <a:gd name="T44" fmla="*/ 1146 w 2690"/>
                <a:gd name="T45" fmla="*/ 2 h 1529"/>
                <a:gd name="T46" fmla="*/ 1332 w 2690"/>
                <a:gd name="T47" fmla="*/ 23 h 1529"/>
                <a:gd name="T48" fmla="*/ 1512 w 2690"/>
                <a:gd name="T49" fmla="*/ 64 h 1529"/>
                <a:gd name="T50" fmla="*/ 1687 w 2690"/>
                <a:gd name="T51" fmla="*/ 126 h 1529"/>
                <a:gd name="T52" fmla="*/ 1853 w 2690"/>
                <a:gd name="T53" fmla="*/ 206 h 1529"/>
                <a:gd name="T54" fmla="*/ 2009 w 2690"/>
                <a:gd name="T55" fmla="*/ 304 h 1529"/>
                <a:gd name="T56" fmla="*/ 2155 w 2690"/>
                <a:gd name="T57" fmla="*/ 421 h 1529"/>
                <a:gd name="T58" fmla="*/ 2286 w 2690"/>
                <a:gd name="T59" fmla="*/ 554 h 1529"/>
                <a:gd name="T60" fmla="*/ 2400 w 2690"/>
                <a:gd name="T61" fmla="*/ 698 h 1529"/>
                <a:gd name="T62" fmla="*/ 2498 w 2690"/>
                <a:gd name="T63" fmla="*/ 855 h 1529"/>
                <a:gd name="T64" fmla="*/ 2577 w 2690"/>
                <a:gd name="T65" fmla="*/ 1023 h 1529"/>
                <a:gd name="T66" fmla="*/ 2637 w 2690"/>
                <a:gd name="T67" fmla="*/ 1197 h 1529"/>
                <a:gd name="T68" fmla="*/ 2677 w 2690"/>
                <a:gd name="T69" fmla="*/ 1380 h 1529"/>
                <a:gd name="T70" fmla="*/ 2689 w 2690"/>
                <a:gd name="T71" fmla="*/ 1488 h 1529"/>
                <a:gd name="T72" fmla="*/ 2677 w 2690"/>
                <a:gd name="T73" fmla="*/ 1513 h 1529"/>
                <a:gd name="T74" fmla="*/ 2653 w 2690"/>
                <a:gd name="T75" fmla="*/ 1527 h 1529"/>
                <a:gd name="T76" fmla="*/ 1123 w 2690"/>
                <a:gd name="T77" fmla="*/ 1529 h 1529"/>
                <a:gd name="T78" fmla="*/ 1097 w 2690"/>
                <a:gd name="T79" fmla="*/ 1523 h 1529"/>
                <a:gd name="T80" fmla="*/ 14 w 2690"/>
                <a:gd name="T81" fmla="*/ 440 h 1529"/>
                <a:gd name="T82" fmla="*/ 1 w 2690"/>
                <a:gd name="T83" fmla="*/ 416 h 1529"/>
                <a:gd name="T84" fmla="*/ 2 w 2690"/>
                <a:gd name="T85" fmla="*/ 388 h 1529"/>
                <a:gd name="T86" fmla="*/ 18 w 2690"/>
                <a:gd name="T87" fmla="*/ 365 h 1529"/>
                <a:gd name="T88" fmla="*/ 171 w 2690"/>
                <a:gd name="T89" fmla="*/ 256 h 1529"/>
                <a:gd name="T90" fmla="*/ 333 w 2690"/>
                <a:gd name="T91" fmla="*/ 166 h 1529"/>
                <a:gd name="T92" fmla="*/ 504 w 2690"/>
                <a:gd name="T93" fmla="*/ 94 h 1529"/>
                <a:gd name="T94" fmla="*/ 682 w 2690"/>
                <a:gd name="T95" fmla="*/ 42 h 1529"/>
                <a:gd name="T96" fmla="*/ 866 w 2690"/>
                <a:gd name="T97" fmla="*/ 10 h 1529"/>
                <a:gd name="T98" fmla="*/ 1052 w 2690"/>
                <a:gd name="T99" fmla="*/ 0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90" h="1529">
                  <a:moveTo>
                    <a:pt x="2339" y="1139"/>
                  </a:moveTo>
                  <a:lnTo>
                    <a:pt x="2252" y="1266"/>
                  </a:lnTo>
                  <a:lnTo>
                    <a:pt x="2382" y="1266"/>
                  </a:lnTo>
                  <a:lnTo>
                    <a:pt x="2362" y="1202"/>
                  </a:lnTo>
                  <a:lnTo>
                    <a:pt x="2339" y="1139"/>
                  </a:lnTo>
                  <a:close/>
                  <a:moveTo>
                    <a:pt x="2182" y="848"/>
                  </a:moveTo>
                  <a:lnTo>
                    <a:pt x="1904" y="1266"/>
                  </a:lnTo>
                  <a:lnTo>
                    <a:pt x="2007" y="1266"/>
                  </a:lnTo>
                  <a:lnTo>
                    <a:pt x="2236" y="931"/>
                  </a:lnTo>
                  <a:lnTo>
                    <a:pt x="2210" y="889"/>
                  </a:lnTo>
                  <a:lnTo>
                    <a:pt x="2182" y="848"/>
                  </a:lnTo>
                  <a:close/>
                  <a:moveTo>
                    <a:pt x="1945" y="591"/>
                  </a:moveTo>
                  <a:lnTo>
                    <a:pt x="1497" y="1266"/>
                  </a:lnTo>
                  <a:lnTo>
                    <a:pt x="1661" y="1266"/>
                  </a:lnTo>
                  <a:lnTo>
                    <a:pt x="2046" y="686"/>
                  </a:lnTo>
                  <a:lnTo>
                    <a:pt x="1986" y="628"/>
                  </a:lnTo>
                  <a:lnTo>
                    <a:pt x="1945" y="591"/>
                  </a:lnTo>
                  <a:close/>
                  <a:moveTo>
                    <a:pt x="1657" y="403"/>
                  </a:moveTo>
                  <a:lnTo>
                    <a:pt x="1135" y="1190"/>
                  </a:lnTo>
                  <a:lnTo>
                    <a:pt x="1210" y="1266"/>
                  </a:lnTo>
                  <a:lnTo>
                    <a:pt x="1255" y="1266"/>
                  </a:lnTo>
                  <a:lnTo>
                    <a:pt x="1782" y="471"/>
                  </a:lnTo>
                  <a:lnTo>
                    <a:pt x="1721" y="436"/>
                  </a:lnTo>
                  <a:lnTo>
                    <a:pt x="1657" y="403"/>
                  </a:lnTo>
                  <a:close/>
                  <a:moveTo>
                    <a:pt x="615" y="334"/>
                  </a:moveTo>
                  <a:lnTo>
                    <a:pt x="574" y="348"/>
                  </a:lnTo>
                  <a:lnTo>
                    <a:pt x="509" y="374"/>
                  </a:lnTo>
                  <a:lnTo>
                    <a:pt x="445" y="403"/>
                  </a:lnTo>
                  <a:lnTo>
                    <a:pt x="382" y="436"/>
                  </a:lnTo>
                  <a:lnTo>
                    <a:pt x="478" y="530"/>
                  </a:lnTo>
                  <a:lnTo>
                    <a:pt x="615" y="334"/>
                  </a:lnTo>
                  <a:close/>
                  <a:moveTo>
                    <a:pt x="1318" y="289"/>
                  </a:moveTo>
                  <a:lnTo>
                    <a:pt x="883" y="937"/>
                  </a:lnTo>
                  <a:lnTo>
                    <a:pt x="990" y="1045"/>
                  </a:lnTo>
                  <a:lnTo>
                    <a:pt x="1466" y="326"/>
                  </a:lnTo>
                  <a:lnTo>
                    <a:pt x="1392" y="305"/>
                  </a:lnTo>
                  <a:lnTo>
                    <a:pt x="1318" y="289"/>
                  </a:lnTo>
                  <a:close/>
                  <a:moveTo>
                    <a:pt x="1052" y="263"/>
                  </a:moveTo>
                  <a:lnTo>
                    <a:pt x="979" y="265"/>
                  </a:lnTo>
                  <a:lnTo>
                    <a:pt x="906" y="271"/>
                  </a:lnTo>
                  <a:lnTo>
                    <a:pt x="622" y="676"/>
                  </a:lnTo>
                  <a:lnTo>
                    <a:pt x="737" y="792"/>
                  </a:lnTo>
                  <a:lnTo>
                    <a:pt x="1091" y="264"/>
                  </a:lnTo>
                  <a:lnTo>
                    <a:pt x="1052" y="263"/>
                  </a:lnTo>
                  <a:close/>
                  <a:moveTo>
                    <a:pt x="1052" y="0"/>
                  </a:moveTo>
                  <a:lnTo>
                    <a:pt x="1146" y="2"/>
                  </a:lnTo>
                  <a:lnTo>
                    <a:pt x="1239" y="10"/>
                  </a:lnTo>
                  <a:lnTo>
                    <a:pt x="1332" y="23"/>
                  </a:lnTo>
                  <a:lnTo>
                    <a:pt x="1423" y="41"/>
                  </a:lnTo>
                  <a:lnTo>
                    <a:pt x="1512" y="64"/>
                  </a:lnTo>
                  <a:lnTo>
                    <a:pt x="1600" y="92"/>
                  </a:lnTo>
                  <a:lnTo>
                    <a:pt x="1687" y="126"/>
                  </a:lnTo>
                  <a:lnTo>
                    <a:pt x="1771" y="164"/>
                  </a:lnTo>
                  <a:lnTo>
                    <a:pt x="1853" y="206"/>
                  </a:lnTo>
                  <a:lnTo>
                    <a:pt x="1933" y="253"/>
                  </a:lnTo>
                  <a:lnTo>
                    <a:pt x="2009" y="304"/>
                  </a:lnTo>
                  <a:lnTo>
                    <a:pt x="2084" y="361"/>
                  </a:lnTo>
                  <a:lnTo>
                    <a:pt x="2155" y="421"/>
                  </a:lnTo>
                  <a:lnTo>
                    <a:pt x="2223" y="485"/>
                  </a:lnTo>
                  <a:lnTo>
                    <a:pt x="2286" y="554"/>
                  </a:lnTo>
                  <a:lnTo>
                    <a:pt x="2345" y="625"/>
                  </a:lnTo>
                  <a:lnTo>
                    <a:pt x="2400" y="698"/>
                  </a:lnTo>
                  <a:lnTo>
                    <a:pt x="2451" y="776"/>
                  </a:lnTo>
                  <a:lnTo>
                    <a:pt x="2498" y="855"/>
                  </a:lnTo>
                  <a:lnTo>
                    <a:pt x="2540" y="937"/>
                  </a:lnTo>
                  <a:lnTo>
                    <a:pt x="2577" y="1023"/>
                  </a:lnTo>
                  <a:lnTo>
                    <a:pt x="2609" y="1109"/>
                  </a:lnTo>
                  <a:lnTo>
                    <a:pt x="2637" y="1197"/>
                  </a:lnTo>
                  <a:lnTo>
                    <a:pt x="2659" y="1288"/>
                  </a:lnTo>
                  <a:lnTo>
                    <a:pt x="2677" y="1380"/>
                  </a:lnTo>
                  <a:lnTo>
                    <a:pt x="2690" y="1474"/>
                  </a:lnTo>
                  <a:lnTo>
                    <a:pt x="2689" y="1488"/>
                  </a:lnTo>
                  <a:lnTo>
                    <a:pt x="2685" y="1501"/>
                  </a:lnTo>
                  <a:lnTo>
                    <a:pt x="2677" y="1513"/>
                  </a:lnTo>
                  <a:lnTo>
                    <a:pt x="2666" y="1522"/>
                  </a:lnTo>
                  <a:lnTo>
                    <a:pt x="2653" y="1527"/>
                  </a:lnTo>
                  <a:lnTo>
                    <a:pt x="2640" y="1529"/>
                  </a:lnTo>
                  <a:lnTo>
                    <a:pt x="1123" y="1529"/>
                  </a:lnTo>
                  <a:lnTo>
                    <a:pt x="1110" y="1528"/>
                  </a:lnTo>
                  <a:lnTo>
                    <a:pt x="1097" y="1523"/>
                  </a:lnTo>
                  <a:lnTo>
                    <a:pt x="1087" y="1515"/>
                  </a:lnTo>
                  <a:lnTo>
                    <a:pt x="14" y="440"/>
                  </a:lnTo>
                  <a:lnTo>
                    <a:pt x="6" y="429"/>
                  </a:lnTo>
                  <a:lnTo>
                    <a:pt x="1" y="416"/>
                  </a:lnTo>
                  <a:lnTo>
                    <a:pt x="0" y="402"/>
                  </a:lnTo>
                  <a:lnTo>
                    <a:pt x="2" y="388"/>
                  </a:lnTo>
                  <a:lnTo>
                    <a:pt x="9" y="375"/>
                  </a:lnTo>
                  <a:lnTo>
                    <a:pt x="18" y="365"/>
                  </a:lnTo>
                  <a:lnTo>
                    <a:pt x="93" y="308"/>
                  </a:lnTo>
                  <a:lnTo>
                    <a:pt x="171" y="256"/>
                  </a:lnTo>
                  <a:lnTo>
                    <a:pt x="250" y="208"/>
                  </a:lnTo>
                  <a:lnTo>
                    <a:pt x="333" y="166"/>
                  </a:lnTo>
                  <a:lnTo>
                    <a:pt x="417" y="128"/>
                  </a:lnTo>
                  <a:lnTo>
                    <a:pt x="504" y="94"/>
                  </a:lnTo>
                  <a:lnTo>
                    <a:pt x="592" y="65"/>
                  </a:lnTo>
                  <a:lnTo>
                    <a:pt x="682" y="42"/>
                  </a:lnTo>
                  <a:lnTo>
                    <a:pt x="773" y="24"/>
                  </a:lnTo>
                  <a:lnTo>
                    <a:pt x="866" y="10"/>
                  </a:lnTo>
                  <a:lnTo>
                    <a:pt x="958" y="3"/>
                  </a:lnTo>
                  <a:lnTo>
                    <a:pt x="10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7" name="Freeform 57">
              <a:extLst>
                <a:ext uri="{FF2B5EF4-FFF2-40B4-BE49-F238E27FC236}">
                  <a16:creationId xmlns:a16="http://schemas.microsoft.com/office/drawing/2014/main" id="{58773658-9806-4B65-003A-F9C1441C57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6725" y="4754563"/>
              <a:ext cx="157163" cy="250825"/>
            </a:xfrm>
            <a:custGeom>
              <a:avLst/>
              <a:gdLst>
                <a:gd name="T0" fmla="*/ 403 w 1481"/>
                <a:gd name="T1" fmla="*/ 446 h 2369"/>
                <a:gd name="T2" fmla="*/ 348 w 1481"/>
                <a:gd name="T3" fmla="*/ 575 h 2369"/>
                <a:gd name="T4" fmla="*/ 301 w 1481"/>
                <a:gd name="T5" fmla="*/ 731 h 2369"/>
                <a:gd name="T6" fmla="*/ 273 w 1481"/>
                <a:gd name="T7" fmla="*/ 891 h 2369"/>
                <a:gd name="T8" fmla="*/ 263 w 1481"/>
                <a:gd name="T9" fmla="*/ 1053 h 2369"/>
                <a:gd name="T10" fmla="*/ 276 w 1481"/>
                <a:gd name="T11" fmla="*/ 1241 h 2369"/>
                <a:gd name="T12" fmla="*/ 312 w 1481"/>
                <a:gd name="T13" fmla="*/ 1423 h 2369"/>
                <a:gd name="T14" fmla="*/ 373 w 1481"/>
                <a:gd name="T15" fmla="*/ 1598 h 2369"/>
                <a:gd name="T16" fmla="*/ 448 w 1481"/>
                <a:gd name="T17" fmla="*/ 1748 h 2369"/>
                <a:gd name="T18" fmla="*/ 529 w 1481"/>
                <a:gd name="T19" fmla="*/ 1872 h 2369"/>
                <a:gd name="T20" fmla="*/ 624 w 1481"/>
                <a:gd name="T21" fmla="*/ 1988 h 2369"/>
                <a:gd name="T22" fmla="*/ 435 w 1481"/>
                <a:gd name="T23" fmla="*/ 383 h 2369"/>
                <a:gd name="T24" fmla="*/ 415 w 1481"/>
                <a:gd name="T25" fmla="*/ 1 h 2369"/>
                <a:gd name="T26" fmla="*/ 439 w 1481"/>
                <a:gd name="T27" fmla="*/ 15 h 2369"/>
                <a:gd name="T28" fmla="*/ 1475 w 1481"/>
                <a:gd name="T29" fmla="*/ 1054 h 2369"/>
                <a:gd name="T30" fmla="*/ 1481 w 1481"/>
                <a:gd name="T31" fmla="*/ 1081 h 2369"/>
                <a:gd name="T32" fmla="*/ 1474 w 1481"/>
                <a:gd name="T33" fmla="*/ 1106 h 2369"/>
                <a:gd name="T34" fmla="*/ 704 w 1481"/>
                <a:gd name="T35" fmla="*/ 2356 h 2369"/>
                <a:gd name="T36" fmla="*/ 679 w 1481"/>
                <a:gd name="T37" fmla="*/ 2368 h 2369"/>
                <a:gd name="T38" fmla="*/ 654 w 1481"/>
                <a:gd name="T39" fmla="*/ 2366 h 2369"/>
                <a:gd name="T40" fmla="*/ 564 w 1481"/>
                <a:gd name="T41" fmla="*/ 2298 h 2369"/>
                <a:gd name="T42" fmla="*/ 429 w 1481"/>
                <a:gd name="T43" fmla="*/ 2166 h 2369"/>
                <a:gd name="T44" fmla="*/ 311 w 1481"/>
                <a:gd name="T45" fmla="*/ 2020 h 2369"/>
                <a:gd name="T46" fmla="*/ 211 w 1481"/>
                <a:gd name="T47" fmla="*/ 1863 h 2369"/>
                <a:gd name="T48" fmla="*/ 128 w 1481"/>
                <a:gd name="T49" fmla="*/ 1696 h 2369"/>
                <a:gd name="T50" fmla="*/ 66 w 1481"/>
                <a:gd name="T51" fmla="*/ 1521 h 2369"/>
                <a:gd name="T52" fmla="*/ 24 w 1481"/>
                <a:gd name="T53" fmla="*/ 1338 h 2369"/>
                <a:gd name="T54" fmla="*/ 3 w 1481"/>
                <a:gd name="T55" fmla="*/ 1150 h 2369"/>
                <a:gd name="T56" fmla="*/ 3 w 1481"/>
                <a:gd name="T57" fmla="*/ 960 h 2369"/>
                <a:gd name="T58" fmla="*/ 24 w 1481"/>
                <a:gd name="T59" fmla="*/ 775 h 2369"/>
                <a:gd name="T60" fmla="*/ 66 w 1481"/>
                <a:gd name="T61" fmla="*/ 593 h 2369"/>
                <a:gd name="T62" fmla="*/ 127 w 1481"/>
                <a:gd name="T63" fmla="*/ 419 h 2369"/>
                <a:gd name="T64" fmla="*/ 209 w 1481"/>
                <a:gd name="T65" fmla="*/ 251 h 2369"/>
                <a:gd name="T66" fmla="*/ 308 w 1481"/>
                <a:gd name="T67" fmla="*/ 93 h 2369"/>
                <a:gd name="T68" fmla="*/ 374 w 1481"/>
                <a:gd name="T69" fmla="*/ 9 h 2369"/>
                <a:gd name="T70" fmla="*/ 401 w 1481"/>
                <a:gd name="T71" fmla="*/ 0 h 2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81" h="2369">
                  <a:moveTo>
                    <a:pt x="435" y="383"/>
                  </a:moveTo>
                  <a:lnTo>
                    <a:pt x="403" y="446"/>
                  </a:lnTo>
                  <a:lnTo>
                    <a:pt x="373" y="510"/>
                  </a:lnTo>
                  <a:lnTo>
                    <a:pt x="348" y="575"/>
                  </a:lnTo>
                  <a:lnTo>
                    <a:pt x="322" y="653"/>
                  </a:lnTo>
                  <a:lnTo>
                    <a:pt x="301" y="731"/>
                  </a:lnTo>
                  <a:lnTo>
                    <a:pt x="284" y="810"/>
                  </a:lnTo>
                  <a:lnTo>
                    <a:pt x="273" y="891"/>
                  </a:lnTo>
                  <a:lnTo>
                    <a:pt x="266" y="972"/>
                  </a:lnTo>
                  <a:lnTo>
                    <a:pt x="263" y="1053"/>
                  </a:lnTo>
                  <a:lnTo>
                    <a:pt x="266" y="1148"/>
                  </a:lnTo>
                  <a:lnTo>
                    <a:pt x="276" y="1241"/>
                  </a:lnTo>
                  <a:lnTo>
                    <a:pt x="291" y="1333"/>
                  </a:lnTo>
                  <a:lnTo>
                    <a:pt x="312" y="1423"/>
                  </a:lnTo>
                  <a:lnTo>
                    <a:pt x="340" y="1512"/>
                  </a:lnTo>
                  <a:lnTo>
                    <a:pt x="373" y="1598"/>
                  </a:lnTo>
                  <a:lnTo>
                    <a:pt x="413" y="1683"/>
                  </a:lnTo>
                  <a:lnTo>
                    <a:pt x="448" y="1748"/>
                  </a:lnTo>
                  <a:lnTo>
                    <a:pt x="487" y="1811"/>
                  </a:lnTo>
                  <a:lnTo>
                    <a:pt x="529" y="1872"/>
                  </a:lnTo>
                  <a:lnTo>
                    <a:pt x="574" y="1931"/>
                  </a:lnTo>
                  <a:lnTo>
                    <a:pt x="624" y="1988"/>
                  </a:lnTo>
                  <a:lnTo>
                    <a:pt x="1162" y="1111"/>
                  </a:lnTo>
                  <a:lnTo>
                    <a:pt x="435" y="383"/>
                  </a:lnTo>
                  <a:close/>
                  <a:moveTo>
                    <a:pt x="401" y="0"/>
                  </a:moveTo>
                  <a:lnTo>
                    <a:pt x="415" y="1"/>
                  </a:lnTo>
                  <a:lnTo>
                    <a:pt x="428" y="6"/>
                  </a:lnTo>
                  <a:lnTo>
                    <a:pt x="439" y="15"/>
                  </a:lnTo>
                  <a:lnTo>
                    <a:pt x="1466" y="1043"/>
                  </a:lnTo>
                  <a:lnTo>
                    <a:pt x="1475" y="1054"/>
                  </a:lnTo>
                  <a:lnTo>
                    <a:pt x="1480" y="1067"/>
                  </a:lnTo>
                  <a:lnTo>
                    <a:pt x="1481" y="1081"/>
                  </a:lnTo>
                  <a:lnTo>
                    <a:pt x="1479" y="1094"/>
                  </a:lnTo>
                  <a:lnTo>
                    <a:pt x="1474" y="1106"/>
                  </a:lnTo>
                  <a:lnTo>
                    <a:pt x="713" y="2345"/>
                  </a:lnTo>
                  <a:lnTo>
                    <a:pt x="704" y="2356"/>
                  </a:lnTo>
                  <a:lnTo>
                    <a:pt x="692" y="2364"/>
                  </a:lnTo>
                  <a:lnTo>
                    <a:pt x="679" y="2368"/>
                  </a:lnTo>
                  <a:lnTo>
                    <a:pt x="670" y="2369"/>
                  </a:lnTo>
                  <a:lnTo>
                    <a:pt x="654" y="2366"/>
                  </a:lnTo>
                  <a:lnTo>
                    <a:pt x="639" y="2359"/>
                  </a:lnTo>
                  <a:lnTo>
                    <a:pt x="564" y="2298"/>
                  </a:lnTo>
                  <a:lnTo>
                    <a:pt x="494" y="2234"/>
                  </a:lnTo>
                  <a:lnTo>
                    <a:pt x="429" y="2166"/>
                  </a:lnTo>
                  <a:lnTo>
                    <a:pt x="368" y="2094"/>
                  </a:lnTo>
                  <a:lnTo>
                    <a:pt x="311" y="2020"/>
                  </a:lnTo>
                  <a:lnTo>
                    <a:pt x="259" y="1944"/>
                  </a:lnTo>
                  <a:lnTo>
                    <a:pt x="211" y="1863"/>
                  </a:lnTo>
                  <a:lnTo>
                    <a:pt x="167" y="1781"/>
                  </a:lnTo>
                  <a:lnTo>
                    <a:pt x="128" y="1696"/>
                  </a:lnTo>
                  <a:lnTo>
                    <a:pt x="95" y="1610"/>
                  </a:lnTo>
                  <a:lnTo>
                    <a:pt x="66" y="1521"/>
                  </a:lnTo>
                  <a:lnTo>
                    <a:pt x="43" y="1430"/>
                  </a:lnTo>
                  <a:lnTo>
                    <a:pt x="24" y="1338"/>
                  </a:lnTo>
                  <a:lnTo>
                    <a:pt x="11" y="1244"/>
                  </a:lnTo>
                  <a:lnTo>
                    <a:pt x="3" y="1150"/>
                  </a:lnTo>
                  <a:lnTo>
                    <a:pt x="0" y="1053"/>
                  </a:lnTo>
                  <a:lnTo>
                    <a:pt x="3" y="960"/>
                  </a:lnTo>
                  <a:lnTo>
                    <a:pt x="11" y="867"/>
                  </a:lnTo>
                  <a:lnTo>
                    <a:pt x="24" y="775"/>
                  </a:lnTo>
                  <a:lnTo>
                    <a:pt x="42" y="684"/>
                  </a:lnTo>
                  <a:lnTo>
                    <a:pt x="66" y="593"/>
                  </a:lnTo>
                  <a:lnTo>
                    <a:pt x="94" y="505"/>
                  </a:lnTo>
                  <a:lnTo>
                    <a:pt x="127" y="419"/>
                  </a:lnTo>
                  <a:lnTo>
                    <a:pt x="165" y="333"/>
                  </a:lnTo>
                  <a:lnTo>
                    <a:pt x="209" y="251"/>
                  </a:lnTo>
                  <a:lnTo>
                    <a:pt x="256" y="170"/>
                  </a:lnTo>
                  <a:lnTo>
                    <a:pt x="308" y="93"/>
                  </a:lnTo>
                  <a:lnTo>
                    <a:pt x="364" y="19"/>
                  </a:lnTo>
                  <a:lnTo>
                    <a:pt x="374" y="9"/>
                  </a:lnTo>
                  <a:lnTo>
                    <a:pt x="387" y="3"/>
                  </a:lnTo>
                  <a:lnTo>
                    <a:pt x="4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48" name="Freeform 58">
              <a:extLst>
                <a:ext uri="{FF2B5EF4-FFF2-40B4-BE49-F238E27FC236}">
                  <a16:creationId xmlns:a16="http://schemas.microsoft.com/office/drawing/2014/main" id="{8CFEDA7E-3435-F0BA-A073-CC1EBB625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4878388"/>
              <a:ext cx="250825" cy="161925"/>
            </a:xfrm>
            <a:custGeom>
              <a:avLst/>
              <a:gdLst>
                <a:gd name="T0" fmla="*/ 832 w 2375"/>
                <a:gd name="T1" fmla="*/ 0 h 1530"/>
                <a:gd name="T2" fmla="*/ 2325 w 2375"/>
                <a:gd name="T3" fmla="*/ 0 h 1530"/>
                <a:gd name="T4" fmla="*/ 2338 w 2375"/>
                <a:gd name="T5" fmla="*/ 2 h 1530"/>
                <a:gd name="T6" fmla="*/ 2351 w 2375"/>
                <a:gd name="T7" fmla="*/ 8 h 1530"/>
                <a:gd name="T8" fmla="*/ 2362 w 2375"/>
                <a:gd name="T9" fmla="*/ 17 h 1530"/>
                <a:gd name="T10" fmla="*/ 2370 w 2375"/>
                <a:gd name="T11" fmla="*/ 29 h 1530"/>
                <a:gd name="T12" fmla="*/ 2374 w 2375"/>
                <a:gd name="T13" fmla="*/ 42 h 1530"/>
                <a:gd name="T14" fmla="*/ 2375 w 2375"/>
                <a:gd name="T15" fmla="*/ 56 h 1530"/>
                <a:gd name="T16" fmla="*/ 2362 w 2375"/>
                <a:gd name="T17" fmla="*/ 150 h 1530"/>
                <a:gd name="T18" fmla="*/ 2344 w 2375"/>
                <a:gd name="T19" fmla="*/ 242 h 1530"/>
                <a:gd name="T20" fmla="*/ 2322 w 2375"/>
                <a:gd name="T21" fmla="*/ 333 h 1530"/>
                <a:gd name="T22" fmla="*/ 2294 w 2375"/>
                <a:gd name="T23" fmla="*/ 421 h 1530"/>
                <a:gd name="T24" fmla="*/ 2262 w 2375"/>
                <a:gd name="T25" fmla="*/ 507 h 1530"/>
                <a:gd name="T26" fmla="*/ 2225 w 2375"/>
                <a:gd name="T27" fmla="*/ 592 h 1530"/>
                <a:gd name="T28" fmla="*/ 2183 w 2375"/>
                <a:gd name="T29" fmla="*/ 674 h 1530"/>
                <a:gd name="T30" fmla="*/ 2136 w 2375"/>
                <a:gd name="T31" fmla="*/ 754 h 1530"/>
                <a:gd name="T32" fmla="*/ 2085 w 2375"/>
                <a:gd name="T33" fmla="*/ 831 h 1530"/>
                <a:gd name="T34" fmla="*/ 2030 w 2375"/>
                <a:gd name="T35" fmla="*/ 905 h 1530"/>
                <a:gd name="T36" fmla="*/ 1971 w 2375"/>
                <a:gd name="T37" fmla="*/ 976 h 1530"/>
                <a:gd name="T38" fmla="*/ 1908 w 2375"/>
                <a:gd name="T39" fmla="*/ 1045 h 1530"/>
                <a:gd name="T40" fmla="*/ 1840 w 2375"/>
                <a:gd name="T41" fmla="*/ 1109 h 1530"/>
                <a:gd name="T42" fmla="*/ 1769 w 2375"/>
                <a:gd name="T43" fmla="*/ 1169 h 1530"/>
                <a:gd name="T44" fmla="*/ 1694 w 2375"/>
                <a:gd name="T45" fmla="*/ 1226 h 1530"/>
                <a:gd name="T46" fmla="*/ 1618 w 2375"/>
                <a:gd name="T47" fmla="*/ 1277 h 1530"/>
                <a:gd name="T48" fmla="*/ 1538 w 2375"/>
                <a:gd name="T49" fmla="*/ 1324 h 1530"/>
                <a:gd name="T50" fmla="*/ 1456 w 2375"/>
                <a:gd name="T51" fmla="*/ 1366 h 1530"/>
                <a:gd name="T52" fmla="*/ 1372 w 2375"/>
                <a:gd name="T53" fmla="*/ 1404 h 1530"/>
                <a:gd name="T54" fmla="*/ 1285 w 2375"/>
                <a:gd name="T55" fmla="*/ 1437 h 1530"/>
                <a:gd name="T56" fmla="*/ 1197 w 2375"/>
                <a:gd name="T57" fmla="*/ 1465 h 1530"/>
                <a:gd name="T58" fmla="*/ 1108 w 2375"/>
                <a:gd name="T59" fmla="*/ 1488 h 1530"/>
                <a:gd name="T60" fmla="*/ 1017 w 2375"/>
                <a:gd name="T61" fmla="*/ 1506 h 1530"/>
                <a:gd name="T62" fmla="*/ 924 w 2375"/>
                <a:gd name="T63" fmla="*/ 1519 h 1530"/>
                <a:gd name="T64" fmla="*/ 831 w 2375"/>
                <a:gd name="T65" fmla="*/ 1527 h 1530"/>
                <a:gd name="T66" fmla="*/ 737 w 2375"/>
                <a:gd name="T67" fmla="*/ 1530 h 1530"/>
                <a:gd name="T68" fmla="*/ 644 w 2375"/>
                <a:gd name="T69" fmla="*/ 1527 h 1530"/>
                <a:gd name="T70" fmla="*/ 553 w 2375"/>
                <a:gd name="T71" fmla="*/ 1520 h 1530"/>
                <a:gd name="T72" fmla="*/ 462 w 2375"/>
                <a:gd name="T73" fmla="*/ 1507 h 1530"/>
                <a:gd name="T74" fmla="*/ 373 w 2375"/>
                <a:gd name="T75" fmla="*/ 1490 h 1530"/>
                <a:gd name="T76" fmla="*/ 285 w 2375"/>
                <a:gd name="T77" fmla="*/ 1468 h 1530"/>
                <a:gd name="T78" fmla="*/ 199 w 2375"/>
                <a:gd name="T79" fmla="*/ 1440 h 1530"/>
                <a:gd name="T80" fmla="*/ 113 w 2375"/>
                <a:gd name="T81" fmla="*/ 1407 h 1530"/>
                <a:gd name="T82" fmla="*/ 29 w 2375"/>
                <a:gd name="T83" fmla="*/ 1370 h 1530"/>
                <a:gd name="T84" fmla="*/ 17 w 2375"/>
                <a:gd name="T85" fmla="*/ 1362 h 1530"/>
                <a:gd name="T86" fmla="*/ 8 w 2375"/>
                <a:gd name="T87" fmla="*/ 1352 h 1530"/>
                <a:gd name="T88" fmla="*/ 2 w 2375"/>
                <a:gd name="T89" fmla="*/ 1339 h 1530"/>
                <a:gd name="T90" fmla="*/ 0 w 2375"/>
                <a:gd name="T91" fmla="*/ 1325 h 1530"/>
                <a:gd name="T92" fmla="*/ 2 w 2375"/>
                <a:gd name="T93" fmla="*/ 1311 h 1530"/>
                <a:gd name="T94" fmla="*/ 8 w 2375"/>
                <a:gd name="T95" fmla="*/ 1298 h 1530"/>
                <a:gd name="T96" fmla="*/ 789 w 2375"/>
                <a:gd name="T97" fmla="*/ 24 h 1530"/>
                <a:gd name="T98" fmla="*/ 798 w 2375"/>
                <a:gd name="T99" fmla="*/ 14 h 1530"/>
                <a:gd name="T100" fmla="*/ 808 w 2375"/>
                <a:gd name="T101" fmla="*/ 7 h 1530"/>
                <a:gd name="T102" fmla="*/ 820 w 2375"/>
                <a:gd name="T103" fmla="*/ 2 h 1530"/>
                <a:gd name="T104" fmla="*/ 832 w 2375"/>
                <a:gd name="T105" fmla="*/ 0 h 1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75" h="1530">
                  <a:moveTo>
                    <a:pt x="832" y="0"/>
                  </a:moveTo>
                  <a:lnTo>
                    <a:pt x="2325" y="0"/>
                  </a:lnTo>
                  <a:lnTo>
                    <a:pt x="2338" y="2"/>
                  </a:lnTo>
                  <a:lnTo>
                    <a:pt x="2351" y="8"/>
                  </a:lnTo>
                  <a:lnTo>
                    <a:pt x="2362" y="17"/>
                  </a:lnTo>
                  <a:lnTo>
                    <a:pt x="2370" y="29"/>
                  </a:lnTo>
                  <a:lnTo>
                    <a:pt x="2374" y="42"/>
                  </a:lnTo>
                  <a:lnTo>
                    <a:pt x="2375" y="56"/>
                  </a:lnTo>
                  <a:lnTo>
                    <a:pt x="2362" y="150"/>
                  </a:lnTo>
                  <a:lnTo>
                    <a:pt x="2344" y="242"/>
                  </a:lnTo>
                  <a:lnTo>
                    <a:pt x="2322" y="333"/>
                  </a:lnTo>
                  <a:lnTo>
                    <a:pt x="2294" y="421"/>
                  </a:lnTo>
                  <a:lnTo>
                    <a:pt x="2262" y="507"/>
                  </a:lnTo>
                  <a:lnTo>
                    <a:pt x="2225" y="592"/>
                  </a:lnTo>
                  <a:lnTo>
                    <a:pt x="2183" y="674"/>
                  </a:lnTo>
                  <a:lnTo>
                    <a:pt x="2136" y="754"/>
                  </a:lnTo>
                  <a:lnTo>
                    <a:pt x="2085" y="831"/>
                  </a:lnTo>
                  <a:lnTo>
                    <a:pt x="2030" y="905"/>
                  </a:lnTo>
                  <a:lnTo>
                    <a:pt x="1971" y="976"/>
                  </a:lnTo>
                  <a:lnTo>
                    <a:pt x="1908" y="1045"/>
                  </a:lnTo>
                  <a:lnTo>
                    <a:pt x="1840" y="1109"/>
                  </a:lnTo>
                  <a:lnTo>
                    <a:pt x="1769" y="1169"/>
                  </a:lnTo>
                  <a:lnTo>
                    <a:pt x="1694" y="1226"/>
                  </a:lnTo>
                  <a:lnTo>
                    <a:pt x="1618" y="1277"/>
                  </a:lnTo>
                  <a:lnTo>
                    <a:pt x="1538" y="1324"/>
                  </a:lnTo>
                  <a:lnTo>
                    <a:pt x="1456" y="1366"/>
                  </a:lnTo>
                  <a:lnTo>
                    <a:pt x="1372" y="1404"/>
                  </a:lnTo>
                  <a:lnTo>
                    <a:pt x="1285" y="1437"/>
                  </a:lnTo>
                  <a:lnTo>
                    <a:pt x="1197" y="1465"/>
                  </a:lnTo>
                  <a:lnTo>
                    <a:pt x="1108" y="1488"/>
                  </a:lnTo>
                  <a:lnTo>
                    <a:pt x="1017" y="1506"/>
                  </a:lnTo>
                  <a:lnTo>
                    <a:pt x="924" y="1519"/>
                  </a:lnTo>
                  <a:lnTo>
                    <a:pt x="831" y="1527"/>
                  </a:lnTo>
                  <a:lnTo>
                    <a:pt x="737" y="1530"/>
                  </a:lnTo>
                  <a:lnTo>
                    <a:pt x="644" y="1527"/>
                  </a:lnTo>
                  <a:lnTo>
                    <a:pt x="553" y="1520"/>
                  </a:lnTo>
                  <a:lnTo>
                    <a:pt x="462" y="1507"/>
                  </a:lnTo>
                  <a:lnTo>
                    <a:pt x="373" y="1490"/>
                  </a:lnTo>
                  <a:lnTo>
                    <a:pt x="285" y="1468"/>
                  </a:lnTo>
                  <a:lnTo>
                    <a:pt x="199" y="1440"/>
                  </a:lnTo>
                  <a:lnTo>
                    <a:pt x="113" y="1407"/>
                  </a:lnTo>
                  <a:lnTo>
                    <a:pt x="29" y="1370"/>
                  </a:lnTo>
                  <a:lnTo>
                    <a:pt x="17" y="1362"/>
                  </a:lnTo>
                  <a:lnTo>
                    <a:pt x="8" y="1352"/>
                  </a:lnTo>
                  <a:lnTo>
                    <a:pt x="2" y="1339"/>
                  </a:lnTo>
                  <a:lnTo>
                    <a:pt x="0" y="1325"/>
                  </a:lnTo>
                  <a:lnTo>
                    <a:pt x="2" y="1311"/>
                  </a:lnTo>
                  <a:lnTo>
                    <a:pt x="8" y="1298"/>
                  </a:lnTo>
                  <a:lnTo>
                    <a:pt x="789" y="24"/>
                  </a:lnTo>
                  <a:lnTo>
                    <a:pt x="798" y="14"/>
                  </a:lnTo>
                  <a:lnTo>
                    <a:pt x="808" y="7"/>
                  </a:lnTo>
                  <a:lnTo>
                    <a:pt x="820" y="2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0B2CB66-13E0-F66D-CEA3-CB3849B926BF}"/>
              </a:ext>
            </a:extLst>
          </p:cNvPr>
          <p:cNvGrpSpPr/>
          <p:nvPr/>
        </p:nvGrpSpPr>
        <p:grpSpPr>
          <a:xfrm>
            <a:off x="5686878" y="3740973"/>
            <a:ext cx="363603" cy="361201"/>
            <a:chOff x="5509038" y="2829908"/>
            <a:chExt cx="376386" cy="373901"/>
          </a:xfrm>
          <a:solidFill>
            <a:schemeClr val="bg1"/>
          </a:solidFill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3712F378-545F-1D6B-54C4-736648F96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9038" y="2887049"/>
              <a:ext cx="318002" cy="316760"/>
            </a:xfrm>
            <a:custGeom>
              <a:avLst/>
              <a:gdLst>
                <a:gd name="T0" fmla="*/ 910 w 2818"/>
                <a:gd name="T1" fmla="*/ 10 h 2801"/>
                <a:gd name="T2" fmla="*/ 1156 w 2818"/>
                <a:gd name="T3" fmla="*/ 65 h 2801"/>
                <a:gd name="T4" fmla="*/ 1408 w 2818"/>
                <a:gd name="T5" fmla="*/ 164 h 2801"/>
                <a:gd name="T6" fmla="*/ 1660 w 2818"/>
                <a:gd name="T7" fmla="*/ 305 h 2801"/>
                <a:gd name="T8" fmla="*/ 1667 w 2818"/>
                <a:gd name="T9" fmla="*/ 440 h 2801"/>
                <a:gd name="T10" fmla="*/ 1530 w 2818"/>
                <a:gd name="T11" fmla="*/ 624 h 2801"/>
                <a:gd name="T12" fmla="*/ 1309 w 2818"/>
                <a:gd name="T13" fmla="*/ 493 h 2801"/>
                <a:gd name="T14" fmla="*/ 1092 w 2818"/>
                <a:gd name="T15" fmla="*/ 400 h 2801"/>
                <a:gd name="T16" fmla="*/ 884 w 2818"/>
                <a:gd name="T17" fmla="*/ 348 h 2801"/>
                <a:gd name="T18" fmla="*/ 697 w 2818"/>
                <a:gd name="T19" fmla="*/ 340 h 2801"/>
                <a:gd name="T20" fmla="*/ 554 w 2818"/>
                <a:gd name="T21" fmla="*/ 372 h 2801"/>
                <a:gd name="T22" fmla="*/ 445 w 2818"/>
                <a:gd name="T23" fmla="*/ 444 h 2801"/>
                <a:gd name="T24" fmla="*/ 377 w 2818"/>
                <a:gd name="T25" fmla="*/ 547 h 2801"/>
                <a:gd name="T26" fmla="*/ 344 w 2818"/>
                <a:gd name="T27" fmla="*/ 684 h 2801"/>
                <a:gd name="T28" fmla="*/ 348 w 2818"/>
                <a:gd name="T29" fmla="*/ 849 h 2801"/>
                <a:gd name="T30" fmla="*/ 388 w 2818"/>
                <a:gd name="T31" fmla="*/ 1035 h 2801"/>
                <a:gd name="T32" fmla="*/ 465 w 2818"/>
                <a:gd name="T33" fmla="*/ 1236 h 2801"/>
                <a:gd name="T34" fmla="*/ 580 w 2818"/>
                <a:gd name="T35" fmla="*/ 1449 h 2801"/>
                <a:gd name="T36" fmla="*/ 734 w 2818"/>
                <a:gd name="T37" fmla="*/ 1665 h 2801"/>
                <a:gd name="T38" fmla="*/ 927 w 2818"/>
                <a:gd name="T39" fmla="*/ 1879 h 2801"/>
                <a:gd name="T40" fmla="*/ 1138 w 2818"/>
                <a:gd name="T41" fmla="*/ 2066 h 2801"/>
                <a:gd name="T42" fmla="*/ 1357 w 2818"/>
                <a:gd name="T43" fmla="*/ 2222 h 2801"/>
                <a:gd name="T44" fmla="*/ 1578 w 2818"/>
                <a:gd name="T45" fmla="*/ 2342 h 2801"/>
                <a:gd name="T46" fmla="*/ 1795 w 2818"/>
                <a:gd name="T47" fmla="*/ 2422 h 2801"/>
                <a:gd name="T48" fmla="*/ 2000 w 2818"/>
                <a:gd name="T49" fmla="*/ 2461 h 2801"/>
                <a:gd name="T50" fmla="*/ 2171 w 2818"/>
                <a:gd name="T51" fmla="*/ 2454 h 2801"/>
                <a:gd name="T52" fmla="*/ 2303 w 2818"/>
                <a:gd name="T53" fmla="*/ 2409 h 2801"/>
                <a:gd name="T54" fmla="*/ 2399 w 2818"/>
                <a:gd name="T55" fmla="*/ 2326 h 2801"/>
                <a:gd name="T56" fmla="*/ 2455 w 2818"/>
                <a:gd name="T57" fmla="*/ 2214 h 2801"/>
                <a:gd name="T58" fmla="*/ 2477 w 2818"/>
                <a:gd name="T59" fmla="*/ 2073 h 2801"/>
                <a:gd name="T60" fmla="*/ 2465 w 2818"/>
                <a:gd name="T61" fmla="*/ 1906 h 2801"/>
                <a:gd name="T62" fmla="*/ 2410 w 2818"/>
                <a:gd name="T63" fmla="*/ 1701 h 2801"/>
                <a:gd name="T64" fmla="*/ 2294 w 2818"/>
                <a:gd name="T65" fmla="*/ 1449 h 2801"/>
                <a:gd name="T66" fmla="*/ 2252 w 2818"/>
                <a:gd name="T67" fmla="*/ 1241 h 2801"/>
                <a:gd name="T68" fmla="*/ 2436 w 2818"/>
                <a:gd name="T69" fmla="*/ 1087 h 2801"/>
                <a:gd name="T70" fmla="*/ 2568 w 2818"/>
                <a:gd name="T71" fmla="*/ 1244 h 2801"/>
                <a:gd name="T72" fmla="*/ 2701 w 2818"/>
                <a:gd name="T73" fmla="*/ 1513 h 2801"/>
                <a:gd name="T74" fmla="*/ 2785 w 2818"/>
                <a:gd name="T75" fmla="*/ 1772 h 2801"/>
                <a:gd name="T76" fmla="*/ 2817 w 2818"/>
                <a:gd name="T77" fmla="*/ 2001 h 2801"/>
                <a:gd name="T78" fmla="*/ 2807 w 2818"/>
                <a:gd name="T79" fmla="*/ 2209 h 2801"/>
                <a:gd name="T80" fmla="*/ 2751 w 2818"/>
                <a:gd name="T81" fmla="*/ 2393 h 2801"/>
                <a:gd name="T82" fmla="*/ 2654 w 2818"/>
                <a:gd name="T83" fmla="*/ 2550 h 2801"/>
                <a:gd name="T84" fmla="*/ 2525 w 2818"/>
                <a:gd name="T85" fmla="*/ 2669 h 2801"/>
                <a:gd name="T86" fmla="*/ 2371 w 2818"/>
                <a:gd name="T87" fmla="*/ 2749 h 2801"/>
                <a:gd name="T88" fmla="*/ 2194 w 2818"/>
                <a:gd name="T89" fmla="*/ 2792 h 2801"/>
                <a:gd name="T90" fmla="*/ 1982 w 2818"/>
                <a:gd name="T91" fmla="*/ 2799 h 2801"/>
                <a:gd name="T92" fmla="*/ 1727 w 2818"/>
                <a:gd name="T93" fmla="*/ 2755 h 2801"/>
                <a:gd name="T94" fmla="*/ 1464 w 2818"/>
                <a:gd name="T95" fmla="*/ 2661 h 2801"/>
                <a:gd name="T96" fmla="*/ 1198 w 2818"/>
                <a:gd name="T97" fmla="*/ 2522 h 2801"/>
                <a:gd name="T98" fmla="*/ 936 w 2818"/>
                <a:gd name="T99" fmla="*/ 2340 h 2801"/>
                <a:gd name="T100" fmla="*/ 686 w 2818"/>
                <a:gd name="T101" fmla="*/ 2118 h 2801"/>
                <a:gd name="T102" fmla="*/ 486 w 2818"/>
                <a:gd name="T103" fmla="*/ 1897 h 2801"/>
                <a:gd name="T104" fmla="*/ 317 w 2818"/>
                <a:gd name="T105" fmla="*/ 1669 h 2801"/>
                <a:gd name="T106" fmla="*/ 184 w 2818"/>
                <a:gd name="T107" fmla="*/ 1438 h 2801"/>
                <a:gd name="T108" fmla="*/ 86 w 2818"/>
                <a:gd name="T109" fmla="*/ 1209 h 2801"/>
                <a:gd name="T110" fmla="*/ 24 w 2818"/>
                <a:gd name="T111" fmla="*/ 987 h 2801"/>
                <a:gd name="T112" fmla="*/ 0 w 2818"/>
                <a:gd name="T113" fmla="*/ 776 h 2801"/>
                <a:gd name="T114" fmla="*/ 14 w 2818"/>
                <a:gd name="T115" fmla="*/ 579 h 2801"/>
                <a:gd name="T116" fmla="*/ 68 w 2818"/>
                <a:gd name="T117" fmla="*/ 401 h 2801"/>
                <a:gd name="T118" fmla="*/ 163 w 2818"/>
                <a:gd name="T119" fmla="*/ 249 h 2801"/>
                <a:gd name="T120" fmla="*/ 292 w 2818"/>
                <a:gd name="T121" fmla="*/ 132 h 2801"/>
                <a:gd name="T122" fmla="*/ 445 w 2818"/>
                <a:gd name="T123" fmla="*/ 52 h 2801"/>
                <a:gd name="T124" fmla="*/ 623 w 2818"/>
                <a:gd name="T125" fmla="*/ 8 h 2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18" h="2801">
                  <a:moveTo>
                    <a:pt x="753" y="0"/>
                  </a:moveTo>
                  <a:lnTo>
                    <a:pt x="830" y="2"/>
                  </a:lnTo>
                  <a:lnTo>
                    <a:pt x="910" y="10"/>
                  </a:lnTo>
                  <a:lnTo>
                    <a:pt x="991" y="24"/>
                  </a:lnTo>
                  <a:lnTo>
                    <a:pt x="1073" y="41"/>
                  </a:lnTo>
                  <a:lnTo>
                    <a:pt x="1156" y="65"/>
                  </a:lnTo>
                  <a:lnTo>
                    <a:pt x="1240" y="93"/>
                  </a:lnTo>
                  <a:lnTo>
                    <a:pt x="1323" y="127"/>
                  </a:lnTo>
                  <a:lnTo>
                    <a:pt x="1408" y="164"/>
                  </a:lnTo>
                  <a:lnTo>
                    <a:pt x="1492" y="207"/>
                  </a:lnTo>
                  <a:lnTo>
                    <a:pt x="1577" y="254"/>
                  </a:lnTo>
                  <a:lnTo>
                    <a:pt x="1660" y="305"/>
                  </a:lnTo>
                  <a:lnTo>
                    <a:pt x="1744" y="360"/>
                  </a:lnTo>
                  <a:lnTo>
                    <a:pt x="1724" y="379"/>
                  </a:lnTo>
                  <a:lnTo>
                    <a:pt x="1667" y="440"/>
                  </a:lnTo>
                  <a:lnTo>
                    <a:pt x="1615" y="500"/>
                  </a:lnTo>
                  <a:lnTo>
                    <a:pt x="1570" y="563"/>
                  </a:lnTo>
                  <a:lnTo>
                    <a:pt x="1530" y="624"/>
                  </a:lnTo>
                  <a:lnTo>
                    <a:pt x="1456" y="576"/>
                  </a:lnTo>
                  <a:lnTo>
                    <a:pt x="1383" y="532"/>
                  </a:lnTo>
                  <a:lnTo>
                    <a:pt x="1309" y="493"/>
                  </a:lnTo>
                  <a:lnTo>
                    <a:pt x="1236" y="457"/>
                  </a:lnTo>
                  <a:lnTo>
                    <a:pt x="1163" y="426"/>
                  </a:lnTo>
                  <a:lnTo>
                    <a:pt x="1092" y="400"/>
                  </a:lnTo>
                  <a:lnTo>
                    <a:pt x="1021" y="378"/>
                  </a:lnTo>
                  <a:lnTo>
                    <a:pt x="952" y="361"/>
                  </a:lnTo>
                  <a:lnTo>
                    <a:pt x="884" y="348"/>
                  </a:lnTo>
                  <a:lnTo>
                    <a:pt x="817" y="340"/>
                  </a:lnTo>
                  <a:lnTo>
                    <a:pt x="753" y="338"/>
                  </a:lnTo>
                  <a:lnTo>
                    <a:pt x="697" y="340"/>
                  </a:lnTo>
                  <a:lnTo>
                    <a:pt x="646" y="346"/>
                  </a:lnTo>
                  <a:lnTo>
                    <a:pt x="598" y="358"/>
                  </a:lnTo>
                  <a:lnTo>
                    <a:pt x="554" y="372"/>
                  </a:lnTo>
                  <a:lnTo>
                    <a:pt x="514" y="392"/>
                  </a:lnTo>
                  <a:lnTo>
                    <a:pt x="477" y="416"/>
                  </a:lnTo>
                  <a:lnTo>
                    <a:pt x="445" y="444"/>
                  </a:lnTo>
                  <a:lnTo>
                    <a:pt x="419" y="474"/>
                  </a:lnTo>
                  <a:lnTo>
                    <a:pt x="396" y="508"/>
                  </a:lnTo>
                  <a:lnTo>
                    <a:pt x="377" y="547"/>
                  </a:lnTo>
                  <a:lnTo>
                    <a:pt x="362" y="590"/>
                  </a:lnTo>
                  <a:lnTo>
                    <a:pt x="352" y="635"/>
                  </a:lnTo>
                  <a:lnTo>
                    <a:pt x="344" y="684"/>
                  </a:lnTo>
                  <a:lnTo>
                    <a:pt x="341" y="736"/>
                  </a:lnTo>
                  <a:lnTo>
                    <a:pt x="343" y="791"/>
                  </a:lnTo>
                  <a:lnTo>
                    <a:pt x="348" y="849"/>
                  </a:lnTo>
                  <a:lnTo>
                    <a:pt x="357" y="908"/>
                  </a:lnTo>
                  <a:lnTo>
                    <a:pt x="371" y="970"/>
                  </a:lnTo>
                  <a:lnTo>
                    <a:pt x="388" y="1035"/>
                  </a:lnTo>
                  <a:lnTo>
                    <a:pt x="409" y="1100"/>
                  </a:lnTo>
                  <a:lnTo>
                    <a:pt x="436" y="1168"/>
                  </a:lnTo>
                  <a:lnTo>
                    <a:pt x="465" y="1236"/>
                  </a:lnTo>
                  <a:lnTo>
                    <a:pt x="499" y="1306"/>
                  </a:lnTo>
                  <a:lnTo>
                    <a:pt x="538" y="1377"/>
                  </a:lnTo>
                  <a:lnTo>
                    <a:pt x="580" y="1449"/>
                  </a:lnTo>
                  <a:lnTo>
                    <a:pt x="627" y="1520"/>
                  </a:lnTo>
                  <a:lnTo>
                    <a:pt x="678" y="1592"/>
                  </a:lnTo>
                  <a:lnTo>
                    <a:pt x="734" y="1665"/>
                  </a:lnTo>
                  <a:lnTo>
                    <a:pt x="794" y="1737"/>
                  </a:lnTo>
                  <a:lnTo>
                    <a:pt x="859" y="1807"/>
                  </a:lnTo>
                  <a:lnTo>
                    <a:pt x="927" y="1879"/>
                  </a:lnTo>
                  <a:lnTo>
                    <a:pt x="996" y="1945"/>
                  </a:lnTo>
                  <a:lnTo>
                    <a:pt x="1066" y="2007"/>
                  </a:lnTo>
                  <a:lnTo>
                    <a:pt x="1138" y="2066"/>
                  </a:lnTo>
                  <a:lnTo>
                    <a:pt x="1210" y="2123"/>
                  </a:lnTo>
                  <a:lnTo>
                    <a:pt x="1284" y="2173"/>
                  </a:lnTo>
                  <a:lnTo>
                    <a:pt x="1357" y="2222"/>
                  </a:lnTo>
                  <a:lnTo>
                    <a:pt x="1431" y="2266"/>
                  </a:lnTo>
                  <a:lnTo>
                    <a:pt x="1504" y="2306"/>
                  </a:lnTo>
                  <a:lnTo>
                    <a:pt x="1578" y="2342"/>
                  </a:lnTo>
                  <a:lnTo>
                    <a:pt x="1651" y="2373"/>
                  </a:lnTo>
                  <a:lnTo>
                    <a:pt x="1723" y="2400"/>
                  </a:lnTo>
                  <a:lnTo>
                    <a:pt x="1795" y="2422"/>
                  </a:lnTo>
                  <a:lnTo>
                    <a:pt x="1865" y="2440"/>
                  </a:lnTo>
                  <a:lnTo>
                    <a:pt x="1933" y="2452"/>
                  </a:lnTo>
                  <a:lnTo>
                    <a:pt x="2000" y="2461"/>
                  </a:lnTo>
                  <a:lnTo>
                    <a:pt x="2065" y="2463"/>
                  </a:lnTo>
                  <a:lnTo>
                    <a:pt x="2119" y="2461"/>
                  </a:lnTo>
                  <a:lnTo>
                    <a:pt x="2171" y="2454"/>
                  </a:lnTo>
                  <a:lnTo>
                    <a:pt x="2220" y="2443"/>
                  </a:lnTo>
                  <a:lnTo>
                    <a:pt x="2264" y="2428"/>
                  </a:lnTo>
                  <a:lnTo>
                    <a:pt x="2303" y="2409"/>
                  </a:lnTo>
                  <a:lnTo>
                    <a:pt x="2340" y="2385"/>
                  </a:lnTo>
                  <a:lnTo>
                    <a:pt x="2371" y="2357"/>
                  </a:lnTo>
                  <a:lnTo>
                    <a:pt x="2399" y="2326"/>
                  </a:lnTo>
                  <a:lnTo>
                    <a:pt x="2421" y="2293"/>
                  </a:lnTo>
                  <a:lnTo>
                    <a:pt x="2439" y="2256"/>
                  </a:lnTo>
                  <a:lnTo>
                    <a:pt x="2455" y="2214"/>
                  </a:lnTo>
                  <a:lnTo>
                    <a:pt x="2467" y="2170"/>
                  </a:lnTo>
                  <a:lnTo>
                    <a:pt x="2474" y="2123"/>
                  </a:lnTo>
                  <a:lnTo>
                    <a:pt x="2477" y="2073"/>
                  </a:lnTo>
                  <a:lnTo>
                    <a:pt x="2477" y="2020"/>
                  </a:lnTo>
                  <a:lnTo>
                    <a:pt x="2473" y="1964"/>
                  </a:lnTo>
                  <a:lnTo>
                    <a:pt x="2465" y="1906"/>
                  </a:lnTo>
                  <a:lnTo>
                    <a:pt x="2453" y="1847"/>
                  </a:lnTo>
                  <a:lnTo>
                    <a:pt x="2436" y="1785"/>
                  </a:lnTo>
                  <a:lnTo>
                    <a:pt x="2410" y="1701"/>
                  </a:lnTo>
                  <a:lnTo>
                    <a:pt x="2377" y="1618"/>
                  </a:lnTo>
                  <a:lnTo>
                    <a:pt x="2338" y="1533"/>
                  </a:lnTo>
                  <a:lnTo>
                    <a:pt x="2294" y="1449"/>
                  </a:lnTo>
                  <a:lnTo>
                    <a:pt x="2245" y="1364"/>
                  </a:lnTo>
                  <a:lnTo>
                    <a:pt x="2190" y="1280"/>
                  </a:lnTo>
                  <a:lnTo>
                    <a:pt x="2252" y="1241"/>
                  </a:lnTo>
                  <a:lnTo>
                    <a:pt x="2314" y="1195"/>
                  </a:lnTo>
                  <a:lnTo>
                    <a:pt x="2376" y="1144"/>
                  </a:lnTo>
                  <a:lnTo>
                    <a:pt x="2436" y="1087"/>
                  </a:lnTo>
                  <a:lnTo>
                    <a:pt x="2455" y="1068"/>
                  </a:lnTo>
                  <a:lnTo>
                    <a:pt x="2514" y="1155"/>
                  </a:lnTo>
                  <a:lnTo>
                    <a:pt x="2568" y="1244"/>
                  </a:lnTo>
                  <a:lnTo>
                    <a:pt x="2617" y="1333"/>
                  </a:lnTo>
                  <a:lnTo>
                    <a:pt x="2662" y="1424"/>
                  </a:lnTo>
                  <a:lnTo>
                    <a:pt x="2701" y="1513"/>
                  </a:lnTo>
                  <a:lnTo>
                    <a:pt x="2736" y="1603"/>
                  </a:lnTo>
                  <a:lnTo>
                    <a:pt x="2764" y="1692"/>
                  </a:lnTo>
                  <a:lnTo>
                    <a:pt x="2785" y="1772"/>
                  </a:lnTo>
                  <a:lnTo>
                    <a:pt x="2801" y="1850"/>
                  </a:lnTo>
                  <a:lnTo>
                    <a:pt x="2812" y="1927"/>
                  </a:lnTo>
                  <a:lnTo>
                    <a:pt x="2817" y="2001"/>
                  </a:lnTo>
                  <a:lnTo>
                    <a:pt x="2818" y="2073"/>
                  </a:lnTo>
                  <a:lnTo>
                    <a:pt x="2815" y="2142"/>
                  </a:lnTo>
                  <a:lnTo>
                    <a:pt x="2807" y="2209"/>
                  </a:lnTo>
                  <a:lnTo>
                    <a:pt x="2793" y="2273"/>
                  </a:lnTo>
                  <a:lnTo>
                    <a:pt x="2774" y="2335"/>
                  </a:lnTo>
                  <a:lnTo>
                    <a:pt x="2751" y="2393"/>
                  </a:lnTo>
                  <a:lnTo>
                    <a:pt x="2724" y="2449"/>
                  </a:lnTo>
                  <a:lnTo>
                    <a:pt x="2692" y="2501"/>
                  </a:lnTo>
                  <a:lnTo>
                    <a:pt x="2654" y="2550"/>
                  </a:lnTo>
                  <a:lnTo>
                    <a:pt x="2612" y="2596"/>
                  </a:lnTo>
                  <a:lnTo>
                    <a:pt x="2570" y="2634"/>
                  </a:lnTo>
                  <a:lnTo>
                    <a:pt x="2525" y="2669"/>
                  </a:lnTo>
                  <a:lnTo>
                    <a:pt x="2477" y="2700"/>
                  </a:lnTo>
                  <a:lnTo>
                    <a:pt x="2426" y="2726"/>
                  </a:lnTo>
                  <a:lnTo>
                    <a:pt x="2371" y="2749"/>
                  </a:lnTo>
                  <a:lnTo>
                    <a:pt x="2315" y="2767"/>
                  </a:lnTo>
                  <a:lnTo>
                    <a:pt x="2256" y="2782"/>
                  </a:lnTo>
                  <a:lnTo>
                    <a:pt x="2194" y="2792"/>
                  </a:lnTo>
                  <a:lnTo>
                    <a:pt x="2131" y="2799"/>
                  </a:lnTo>
                  <a:lnTo>
                    <a:pt x="2065" y="2801"/>
                  </a:lnTo>
                  <a:lnTo>
                    <a:pt x="1982" y="2799"/>
                  </a:lnTo>
                  <a:lnTo>
                    <a:pt x="1898" y="2789"/>
                  </a:lnTo>
                  <a:lnTo>
                    <a:pt x="1813" y="2775"/>
                  </a:lnTo>
                  <a:lnTo>
                    <a:pt x="1727" y="2755"/>
                  </a:lnTo>
                  <a:lnTo>
                    <a:pt x="1640" y="2729"/>
                  </a:lnTo>
                  <a:lnTo>
                    <a:pt x="1552" y="2698"/>
                  </a:lnTo>
                  <a:lnTo>
                    <a:pt x="1464" y="2661"/>
                  </a:lnTo>
                  <a:lnTo>
                    <a:pt x="1375" y="2620"/>
                  </a:lnTo>
                  <a:lnTo>
                    <a:pt x="1286" y="2574"/>
                  </a:lnTo>
                  <a:lnTo>
                    <a:pt x="1198" y="2522"/>
                  </a:lnTo>
                  <a:lnTo>
                    <a:pt x="1110" y="2466"/>
                  </a:lnTo>
                  <a:lnTo>
                    <a:pt x="1022" y="2405"/>
                  </a:lnTo>
                  <a:lnTo>
                    <a:pt x="936" y="2340"/>
                  </a:lnTo>
                  <a:lnTo>
                    <a:pt x="851" y="2270"/>
                  </a:lnTo>
                  <a:lnTo>
                    <a:pt x="767" y="2196"/>
                  </a:lnTo>
                  <a:lnTo>
                    <a:pt x="686" y="2118"/>
                  </a:lnTo>
                  <a:lnTo>
                    <a:pt x="616" y="2046"/>
                  </a:lnTo>
                  <a:lnTo>
                    <a:pt x="549" y="1972"/>
                  </a:lnTo>
                  <a:lnTo>
                    <a:pt x="486" y="1897"/>
                  </a:lnTo>
                  <a:lnTo>
                    <a:pt x="426" y="1822"/>
                  </a:lnTo>
                  <a:lnTo>
                    <a:pt x="370" y="1746"/>
                  </a:lnTo>
                  <a:lnTo>
                    <a:pt x="317" y="1669"/>
                  </a:lnTo>
                  <a:lnTo>
                    <a:pt x="269" y="1592"/>
                  </a:lnTo>
                  <a:lnTo>
                    <a:pt x="225" y="1515"/>
                  </a:lnTo>
                  <a:lnTo>
                    <a:pt x="184" y="1438"/>
                  </a:lnTo>
                  <a:lnTo>
                    <a:pt x="148" y="1362"/>
                  </a:lnTo>
                  <a:lnTo>
                    <a:pt x="114" y="1285"/>
                  </a:lnTo>
                  <a:lnTo>
                    <a:pt x="86" y="1209"/>
                  </a:lnTo>
                  <a:lnTo>
                    <a:pt x="61" y="1135"/>
                  </a:lnTo>
                  <a:lnTo>
                    <a:pt x="41" y="1061"/>
                  </a:lnTo>
                  <a:lnTo>
                    <a:pt x="24" y="987"/>
                  </a:lnTo>
                  <a:lnTo>
                    <a:pt x="12" y="915"/>
                  </a:lnTo>
                  <a:lnTo>
                    <a:pt x="3" y="844"/>
                  </a:lnTo>
                  <a:lnTo>
                    <a:pt x="0" y="776"/>
                  </a:lnTo>
                  <a:lnTo>
                    <a:pt x="0" y="708"/>
                  </a:lnTo>
                  <a:lnTo>
                    <a:pt x="5" y="643"/>
                  </a:lnTo>
                  <a:lnTo>
                    <a:pt x="14" y="579"/>
                  </a:lnTo>
                  <a:lnTo>
                    <a:pt x="27" y="518"/>
                  </a:lnTo>
                  <a:lnTo>
                    <a:pt x="46" y="459"/>
                  </a:lnTo>
                  <a:lnTo>
                    <a:pt x="68" y="401"/>
                  </a:lnTo>
                  <a:lnTo>
                    <a:pt x="95" y="348"/>
                  </a:lnTo>
                  <a:lnTo>
                    <a:pt x="127" y="297"/>
                  </a:lnTo>
                  <a:lnTo>
                    <a:pt x="163" y="249"/>
                  </a:lnTo>
                  <a:lnTo>
                    <a:pt x="204" y="205"/>
                  </a:lnTo>
                  <a:lnTo>
                    <a:pt x="247" y="166"/>
                  </a:lnTo>
                  <a:lnTo>
                    <a:pt x="292" y="132"/>
                  </a:lnTo>
                  <a:lnTo>
                    <a:pt x="340" y="101"/>
                  </a:lnTo>
                  <a:lnTo>
                    <a:pt x="392" y="75"/>
                  </a:lnTo>
                  <a:lnTo>
                    <a:pt x="445" y="52"/>
                  </a:lnTo>
                  <a:lnTo>
                    <a:pt x="501" y="33"/>
                  </a:lnTo>
                  <a:lnTo>
                    <a:pt x="561" y="19"/>
                  </a:lnTo>
                  <a:lnTo>
                    <a:pt x="623" y="8"/>
                  </a:lnTo>
                  <a:lnTo>
                    <a:pt x="687" y="2"/>
                  </a:lnTo>
                  <a:lnTo>
                    <a:pt x="7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8388B3CC-26D1-94E5-FC4A-25E1E15EB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9781" y="2954127"/>
              <a:ext cx="170181" cy="168938"/>
            </a:xfrm>
            <a:custGeom>
              <a:avLst/>
              <a:gdLst>
                <a:gd name="T0" fmla="*/ 370 w 1504"/>
                <a:gd name="T1" fmla="*/ 2 h 1493"/>
                <a:gd name="T2" fmla="*/ 469 w 1504"/>
                <a:gd name="T3" fmla="*/ 22 h 1493"/>
                <a:gd name="T4" fmla="*/ 576 w 1504"/>
                <a:gd name="T5" fmla="*/ 60 h 1493"/>
                <a:gd name="T6" fmla="*/ 688 w 1504"/>
                <a:gd name="T7" fmla="*/ 115 h 1493"/>
                <a:gd name="T8" fmla="*/ 717 w 1504"/>
                <a:gd name="T9" fmla="*/ 206 h 1493"/>
                <a:gd name="T10" fmla="*/ 674 w 1504"/>
                <a:gd name="T11" fmla="*/ 315 h 1493"/>
                <a:gd name="T12" fmla="*/ 644 w 1504"/>
                <a:gd name="T13" fmla="*/ 413 h 1493"/>
                <a:gd name="T14" fmla="*/ 624 w 1504"/>
                <a:gd name="T15" fmla="*/ 497 h 1493"/>
                <a:gd name="T16" fmla="*/ 614 w 1504"/>
                <a:gd name="T17" fmla="*/ 562 h 1493"/>
                <a:gd name="T18" fmla="*/ 608 w 1504"/>
                <a:gd name="T19" fmla="*/ 606 h 1493"/>
                <a:gd name="T20" fmla="*/ 606 w 1504"/>
                <a:gd name="T21" fmla="*/ 626 h 1493"/>
                <a:gd name="T22" fmla="*/ 614 w 1504"/>
                <a:gd name="T23" fmla="*/ 695 h 1493"/>
                <a:gd name="T24" fmla="*/ 639 w 1504"/>
                <a:gd name="T25" fmla="*/ 761 h 1493"/>
                <a:gd name="T26" fmla="*/ 682 w 1504"/>
                <a:gd name="T27" fmla="*/ 816 h 1493"/>
                <a:gd name="T28" fmla="*/ 737 w 1504"/>
                <a:gd name="T29" fmla="*/ 859 h 1493"/>
                <a:gd name="T30" fmla="*/ 802 w 1504"/>
                <a:gd name="T31" fmla="*/ 884 h 1493"/>
                <a:gd name="T32" fmla="*/ 872 w 1504"/>
                <a:gd name="T33" fmla="*/ 890 h 1493"/>
                <a:gd name="T34" fmla="*/ 892 w 1504"/>
                <a:gd name="T35" fmla="*/ 889 h 1493"/>
                <a:gd name="T36" fmla="*/ 937 w 1504"/>
                <a:gd name="T37" fmla="*/ 884 h 1493"/>
                <a:gd name="T38" fmla="*/ 1003 w 1504"/>
                <a:gd name="T39" fmla="*/ 872 h 1493"/>
                <a:gd name="T40" fmla="*/ 1088 w 1504"/>
                <a:gd name="T41" fmla="*/ 853 h 1493"/>
                <a:gd name="T42" fmla="*/ 1186 w 1504"/>
                <a:gd name="T43" fmla="*/ 823 h 1493"/>
                <a:gd name="T44" fmla="*/ 1296 w 1504"/>
                <a:gd name="T45" fmla="*/ 780 h 1493"/>
                <a:gd name="T46" fmla="*/ 1386 w 1504"/>
                <a:gd name="T47" fmla="*/ 807 h 1493"/>
                <a:gd name="T48" fmla="*/ 1440 w 1504"/>
                <a:gd name="T49" fmla="*/ 911 h 1493"/>
                <a:gd name="T50" fmla="*/ 1477 w 1504"/>
                <a:gd name="T51" fmla="*/ 1011 h 1493"/>
                <a:gd name="T52" fmla="*/ 1497 w 1504"/>
                <a:gd name="T53" fmla="*/ 1098 h 1493"/>
                <a:gd name="T54" fmla="*/ 1504 w 1504"/>
                <a:gd name="T55" fmla="*/ 1175 h 1493"/>
                <a:gd name="T56" fmla="*/ 1497 w 1504"/>
                <a:gd name="T57" fmla="*/ 1240 h 1493"/>
                <a:gd name="T58" fmla="*/ 1483 w 1504"/>
                <a:gd name="T59" fmla="*/ 1295 h 1493"/>
                <a:gd name="T60" fmla="*/ 1463 w 1504"/>
                <a:gd name="T61" fmla="*/ 1340 h 1493"/>
                <a:gd name="T62" fmla="*/ 1439 w 1504"/>
                <a:gd name="T63" fmla="*/ 1377 h 1493"/>
                <a:gd name="T64" fmla="*/ 1414 w 1504"/>
                <a:gd name="T65" fmla="*/ 1405 h 1493"/>
                <a:gd name="T66" fmla="*/ 1382 w 1504"/>
                <a:gd name="T67" fmla="*/ 1432 h 1493"/>
                <a:gd name="T68" fmla="*/ 1339 w 1504"/>
                <a:gd name="T69" fmla="*/ 1458 h 1493"/>
                <a:gd name="T70" fmla="*/ 1285 w 1504"/>
                <a:gd name="T71" fmla="*/ 1479 h 1493"/>
                <a:gd name="T72" fmla="*/ 1219 w 1504"/>
                <a:gd name="T73" fmla="*/ 1491 h 1493"/>
                <a:gd name="T74" fmla="*/ 1134 w 1504"/>
                <a:gd name="T75" fmla="*/ 1491 h 1493"/>
                <a:gd name="T76" fmla="*/ 1036 w 1504"/>
                <a:gd name="T77" fmla="*/ 1471 h 1493"/>
                <a:gd name="T78" fmla="*/ 930 w 1504"/>
                <a:gd name="T79" fmla="*/ 1435 h 1493"/>
                <a:gd name="T80" fmla="*/ 819 w 1504"/>
                <a:gd name="T81" fmla="*/ 1381 h 1493"/>
                <a:gd name="T82" fmla="*/ 706 w 1504"/>
                <a:gd name="T83" fmla="*/ 1311 h 1493"/>
                <a:gd name="T84" fmla="*/ 591 w 1504"/>
                <a:gd name="T85" fmla="*/ 1227 h 1493"/>
                <a:gd name="T86" fmla="*/ 477 w 1504"/>
                <a:gd name="T87" fmla="*/ 1129 h 1493"/>
                <a:gd name="T88" fmla="*/ 362 w 1504"/>
                <a:gd name="T89" fmla="*/ 1015 h 1493"/>
                <a:gd name="T90" fmla="*/ 257 w 1504"/>
                <a:gd name="T91" fmla="*/ 892 h 1493"/>
                <a:gd name="T92" fmla="*/ 166 w 1504"/>
                <a:gd name="T93" fmla="*/ 766 h 1493"/>
                <a:gd name="T94" fmla="*/ 93 w 1504"/>
                <a:gd name="T95" fmla="*/ 642 h 1493"/>
                <a:gd name="T96" fmla="*/ 43 w 1504"/>
                <a:gd name="T97" fmla="*/ 531 h 1493"/>
                <a:gd name="T98" fmla="*/ 15 w 1504"/>
                <a:gd name="T99" fmla="*/ 437 h 1493"/>
                <a:gd name="T100" fmla="*/ 1 w 1504"/>
                <a:gd name="T101" fmla="*/ 355 h 1493"/>
                <a:gd name="T102" fmla="*/ 2 w 1504"/>
                <a:gd name="T103" fmla="*/ 285 h 1493"/>
                <a:gd name="T104" fmla="*/ 13 w 1504"/>
                <a:gd name="T105" fmla="*/ 224 h 1493"/>
                <a:gd name="T106" fmla="*/ 31 w 1504"/>
                <a:gd name="T107" fmla="*/ 173 h 1493"/>
                <a:gd name="T108" fmla="*/ 53 w 1504"/>
                <a:gd name="T109" fmla="*/ 133 h 1493"/>
                <a:gd name="T110" fmla="*/ 78 w 1504"/>
                <a:gd name="T111" fmla="*/ 102 h 1493"/>
                <a:gd name="T112" fmla="*/ 105 w 1504"/>
                <a:gd name="T113" fmla="*/ 75 h 1493"/>
                <a:gd name="T114" fmla="*/ 142 w 1504"/>
                <a:gd name="T115" fmla="*/ 48 h 1493"/>
                <a:gd name="T116" fmla="*/ 190 w 1504"/>
                <a:gd name="T117" fmla="*/ 24 h 1493"/>
                <a:gd name="T118" fmla="*/ 250 w 1504"/>
                <a:gd name="T119" fmla="*/ 6 h 1493"/>
                <a:gd name="T120" fmla="*/ 323 w 1504"/>
                <a:gd name="T121" fmla="*/ 0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4" h="1493">
                  <a:moveTo>
                    <a:pt x="323" y="0"/>
                  </a:moveTo>
                  <a:lnTo>
                    <a:pt x="370" y="2"/>
                  </a:lnTo>
                  <a:lnTo>
                    <a:pt x="418" y="10"/>
                  </a:lnTo>
                  <a:lnTo>
                    <a:pt x="469" y="22"/>
                  </a:lnTo>
                  <a:lnTo>
                    <a:pt x="522" y="39"/>
                  </a:lnTo>
                  <a:lnTo>
                    <a:pt x="576" y="60"/>
                  </a:lnTo>
                  <a:lnTo>
                    <a:pt x="631" y="86"/>
                  </a:lnTo>
                  <a:lnTo>
                    <a:pt x="688" y="115"/>
                  </a:lnTo>
                  <a:lnTo>
                    <a:pt x="745" y="148"/>
                  </a:lnTo>
                  <a:lnTo>
                    <a:pt x="717" y="206"/>
                  </a:lnTo>
                  <a:lnTo>
                    <a:pt x="694" y="262"/>
                  </a:lnTo>
                  <a:lnTo>
                    <a:pt x="674" y="315"/>
                  </a:lnTo>
                  <a:lnTo>
                    <a:pt x="658" y="366"/>
                  </a:lnTo>
                  <a:lnTo>
                    <a:pt x="644" y="413"/>
                  </a:lnTo>
                  <a:lnTo>
                    <a:pt x="634" y="456"/>
                  </a:lnTo>
                  <a:lnTo>
                    <a:pt x="624" y="497"/>
                  </a:lnTo>
                  <a:lnTo>
                    <a:pt x="618" y="531"/>
                  </a:lnTo>
                  <a:lnTo>
                    <a:pt x="614" y="562"/>
                  </a:lnTo>
                  <a:lnTo>
                    <a:pt x="611" y="587"/>
                  </a:lnTo>
                  <a:lnTo>
                    <a:pt x="608" y="606"/>
                  </a:lnTo>
                  <a:lnTo>
                    <a:pt x="607" y="620"/>
                  </a:lnTo>
                  <a:lnTo>
                    <a:pt x="606" y="626"/>
                  </a:lnTo>
                  <a:lnTo>
                    <a:pt x="607" y="661"/>
                  </a:lnTo>
                  <a:lnTo>
                    <a:pt x="614" y="695"/>
                  </a:lnTo>
                  <a:lnTo>
                    <a:pt x="624" y="729"/>
                  </a:lnTo>
                  <a:lnTo>
                    <a:pt x="639" y="761"/>
                  </a:lnTo>
                  <a:lnTo>
                    <a:pt x="658" y="790"/>
                  </a:lnTo>
                  <a:lnTo>
                    <a:pt x="682" y="816"/>
                  </a:lnTo>
                  <a:lnTo>
                    <a:pt x="708" y="839"/>
                  </a:lnTo>
                  <a:lnTo>
                    <a:pt x="737" y="859"/>
                  </a:lnTo>
                  <a:lnTo>
                    <a:pt x="769" y="873"/>
                  </a:lnTo>
                  <a:lnTo>
                    <a:pt x="802" y="884"/>
                  </a:lnTo>
                  <a:lnTo>
                    <a:pt x="838" y="890"/>
                  </a:lnTo>
                  <a:lnTo>
                    <a:pt x="872" y="890"/>
                  </a:lnTo>
                  <a:lnTo>
                    <a:pt x="880" y="890"/>
                  </a:lnTo>
                  <a:lnTo>
                    <a:pt x="892" y="889"/>
                  </a:lnTo>
                  <a:lnTo>
                    <a:pt x="912" y="887"/>
                  </a:lnTo>
                  <a:lnTo>
                    <a:pt x="937" y="884"/>
                  </a:lnTo>
                  <a:lnTo>
                    <a:pt x="968" y="880"/>
                  </a:lnTo>
                  <a:lnTo>
                    <a:pt x="1003" y="872"/>
                  </a:lnTo>
                  <a:lnTo>
                    <a:pt x="1044" y="864"/>
                  </a:lnTo>
                  <a:lnTo>
                    <a:pt x="1088" y="853"/>
                  </a:lnTo>
                  <a:lnTo>
                    <a:pt x="1136" y="839"/>
                  </a:lnTo>
                  <a:lnTo>
                    <a:pt x="1186" y="823"/>
                  </a:lnTo>
                  <a:lnTo>
                    <a:pt x="1241" y="804"/>
                  </a:lnTo>
                  <a:lnTo>
                    <a:pt x="1296" y="780"/>
                  </a:lnTo>
                  <a:lnTo>
                    <a:pt x="1355" y="753"/>
                  </a:lnTo>
                  <a:lnTo>
                    <a:pt x="1386" y="807"/>
                  </a:lnTo>
                  <a:lnTo>
                    <a:pt x="1415" y="859"/>
                  </a:lnTo>
                  <a:lnTo>
                    <a:pt x="1440" y="911"/>
                  </a:lnTo>
                  <a:lnTo>
                    <a:pt x="1461" y="962"/>
                  </a:lnTo>
                  <a:lnTo>
                    <a:pt x="1477" y="1011"/>
                  </a:lnTo>
                  <a:lnTo>
                    <a:pt x="1489" y="1056"/>
                  </a:lnTo>
                  <a:lnTo>
                    <a:pt x="1497" y="1098"/>
                  </a:lnTo>
                  <a:lnTo>
                    <a:pt x="1502" y="1137"/>
                  </a:lnTo>
                  <a:lnTo>
                    <a:pt x="1504" y="1175"/>
                  </a:lnTo>
                  <a:lnTo>
                    <a:pt x="1502" y="1208"/>
                  </a:lnTo>
                  <a:lnTo>
                    <a:pt x="1497" y="1240"/>
                  </a:lnTo>
                  <a:lnTo>
                    <a:pt x="1491" y="1269"/>
                  </a:lnTo>
                  <a:lnTo>
                    <a:pt x="1483" y="1295"/>
                  </a:lnTo>
                  <a:lnTo>
                    <a:pt x="1473" y="1318"/>
                  </a:lnTo>
                  <a:lnTo>
                    <a:pt x="1463" y="1340"/>
                  </a:lnTo>
                  <a:lnTo>
                    <a:pt x="1450" y="1360"/>
                  </a:lnTo>
                  <a:lnTo>
                    <a:pt x="1439" y="1377"/>
                  </a:lnTo>
                  <a:lnTo>
                    <a:pt x="1426" y="1391"/>
                  </a:lnTo>
                  <a:lnTo>
                    <a:pt x="1414" y="1405"/>
                  </a:lnTo>
                  <a:lnTo>
                    <a:pt x="1399" y="1418"/>
                  </a:lnTo>
                  <a:lnTo>
                    <a:pt x="1382" y="1432"/>
                  </a:lnTo>
                  <a:lnTo>
                    <a:pt x="1361" y="1445"/>
                  </a:lnTo>
                  <a:lnTo>
                    <a:pt x="1339" y="1458"/>
                  </a:lnTo>
                  <a:lnTo>
                    <a:pt x="1313" y="1469"/>
                  </a:lnTo>
                  <a:lnTo>
                    <a:pt x="1285" y="1479"/>
                  </a:lnTo>
                  <a:lnTo>
                    <a:pt x="1253" y="1487"/>
                  </a:lnTo>
                  <a:lnTo>
                    <a:pt x="1219" y="1491"/>
                  </a:lnTo>
                  <a:lnTo>
                    <a:pt x="1180" y="1493"/>
                  </a:lnTo>
                  <a:lnTo>
                    <a:pt x="1134" y="1491"/>
                  </a:lnTo>
                  <a:lnTo>
                    <a:pt x="1086" y="1484"/>
                  </a:lnTo>
                  <a:lnTo>
                    <a:pt x="1036" y="1471"/>
                  </a:lnTo>
                  <a:lnTo>
                    <a:pt x="983" y="1456"/>
                  </a:lnTo>
                  <a:lnTo>
                    <a:pt x="930" y="1435"/>
                  </a:lnTo>
                  <a:lnTo>
                    <a:pt x="875" y="1410"/>
                  </a:lnTo>
                  <a:lnTo>
                    <a:pt x="819" y="1381"/>
                  </a:lnTo>
                  <a:lnTo>
                    <a:pt x="762" y="1348"/>
                  </a:lnTo>
                  <a:lnTo>
                    <a:pt x="706" y="1311"/>
                  </a:lnTo>
                  <a:lnTo>
                    <a:pt x="648" y="1271"/>
                  </a:lnTo>
                  <a:lnTo>
                    <a:pt x="591" y="1227"/>
                  </a:lnTo>
                  <a:lnTo>
                    <a:pt x="533" y="1180"/>
                  </a:lnTo>
                  <a:lnTo>
                    <a:pt x="477" y="1129"/>
                  </a:lnTo>
                  <a:lnTo>
                    <a:pt x="421" y="1075"/>
                  </a:lnTo>
                  <a:lnTo>
                    <a:pt x="362" y="1015"/>
                  </a:lnTo>
                  <a:lnTo>
                    <a:pt x="308" y="954"/>
                  </a:lnTo>
                  <a:lnTo>
                    <a:pt x="257" y="892"/>
                  </a:lnTo>
                  <a:lnTo>
                    <a:pt x="210" y="830"/>
                  </a:lnTo>
                  <a:lnTo>
                    <a:pt x="166" y="766"/>
                  </a:lnTo>
                  <a:lnTo>
                    <a:pt x="127" y="705"/>
                  </a:lnTo>
                  <a:lnTo>
                    <a:pt x="93" y="642"/>
                  </a:lnTo>
                  <a:lnTo>
                    <a:pt x="64" y="582"/>
                  </a:lnTo>
                  <a:lnTo>
                    <a:pt x="43" y="531"/>
                  </a:lnTo>
                  <a:lnTo>
                    <a:pt x="26" y="482"/>
                  </a:lnTo>
                  <a:lnTo>
                    <a:pt x="15" y="437"/>
                  </a:lnTo>
                  <a:lnTo>
                    <a:pt x="6" y="395"/>
                  </a:lnTo>
                  <a:lnTo>
                    <a:pt x="1" y="355"/>
                  </a:lnTo>
                  <a:lnTo>
                    <a:pt x="0" y="318"/>
                  </a:lnTo>
                  <a:lnTo>
                    <a:pt x="2" y="285"/>
                  </a:lnTo>
                  <a:lnTo>
                    <a:pt x="6" y="252"/>
                  </a:lnTo>
                  <a:lnTo>
                    <a:pt x="13" y="224"/>
                  </a:lnTo>
                  <a:lnTo>
                    <a:pt x="21" y="197"/>
                  </a:lnTo>
                  <a:lnTo>
                    <a:pt x="31" y="173"/>
                  </a:lnTo>
                  <a:lnTo>
                    <a:pt x="41" y="153"/>
                  </a:lnTo>
                  <a:lnTo>
                    <a:pt x="53" y="133"/>
                  </a:lnTo>
                  <a:lnTo>
                    <a:pt x="65" y="116"/>
                  </a:lnTo>
                  <a:lnTo>
                    <a:pt x="78" y="102"/>
                  </a:lnTo>
                  <a:lnTo>
                    <a:pt x="89" y="88"/>
                  </a:lnTo>
                  <a:lnTo>
                    <a:pt x="105" y="75"/>
                  </a:lnTo>
                  <a:lnTo>
                    <a:pt x="122" y="61"/>
                  </a:lnTo>
                  <a:lnTo>
                    <a:pt x="142" y="48"/>
                  </a:lnTo>
                  <a:lnTo>
                    <a:pt x="165" y="35"/>
                  </a:lnTo>
                  <a:lnTo>
                    <a:pt x="190" y="24"/>
                  </a:lnTo>
                  <a:lnTo>
                    <a:pt x="219" y="14"/>
                  </a:lnTo>
                  <a:lnTo>
                    <a:pt x="250" y="6"/>
                  </a:lnTo>
                  <a:lnTo>
                    <a:pt x="285" y="2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AAB1C492-CE46-C91D-0527-E0C857618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7977" y="2829908"/>
              <a:ext cx="207447" cy="206204"/>
            </a:xfrm>
            <a:custGeom>
              <a:avLst/>
              <a:gdLst>
                <a:gd name="T0" fmla="*/ 1289 w 1835"/>
                <a:gd name="T1" fmla="*/ 2 h 1823"/>
                <a:gd name="T2" fmla="*/ 1327 w 1835"/>
                <a:gd name="T3" fmla="*/ 23 h 1823"/>
                <a:gd name="T4" fmla="*/ 1350 w 1835"/>
                <a:gd name="T5" fmla="*/ 60 h 1823"/>
                <a:gd name="T6" fmla="*/ 1776 w 1835"/>
                <a:gd name="T7" fmla="*/ 482 h 1823"/>
                <a:gd name="T8" fmla="*/ 1812 w 1835"/>
                <a:gd name="T9" fmla="*/ 505 h 1823"/>
                <a:gd name="T10" fmla="*/ 1833 w 1835"/>
                <a:gd name="T11" fmla="*/ 543 h 1823"/>
                <a:gd name="T12" fmla="*/ 1832 w 1835"/>
                <a:gd name="T13" fmla="*/ 586 h 1823"/>
                <a:gd name="T14" fmla="*/ 1810 w 1835"/>
                <a:gd name="T15" fmla="*/ 622 h 1823"/>
                <a:gd name="T16" fmla="*/ 1498 w 1835"/>
                <a:gd name="T17" fmla="*/ 929 h 1823"/>
                <a:gd name="T18" fmla="*/ 1459 w 1835"/>
                <a:gd name="T19" fmla="*/ 942 h 1823"/>
                <a:gd name="T20" fmla="*/ 1253 w 1835"/>
                <a:gd name="T21" fmla="*/ 903 h 1823"/>
                <a:gd name="T22" fmla="*/ 1194 w 1835"/>
                <a:gd name="T23" fmla="*/ 1011 h 1823"/>
                <a:gd name="T24" fmla="*/ 1118 w 1835"/>
                <a:gd name="T25" fmla="*/ 1126 h 1823"/>
                <a:gd name="T26" fmla="*/ 1030 w 1835"/>
                <a:gd name="T27" fmla="*/ 1243 h 1823"/>
                <a:gd name="T28" fmla="*/ 930 w 1835"/>
                <a:gd name="T29" fmla="*/ 1362 h 1823"/>
                <a:gd name="T30" fmla="*/ 823 w 1835"/>
                <a:gd name="T31" fmla="*/ 1475 h 1823"/>
                <a:gd name="T32" fmla="*/ 705 w 1835"/>
                <a:gd name="T33" fmla="*/ 1578 h 1823"/>
                <a:gd name="T34" fmla="*/ 585 w 1835"/>
                <a:gd name="T35" fmla="*/ 1659 h 1823"/>
                <a:gd name="T36" fmla="*/ 470 w 1835"/>
                <a:gd name="T37" fmla="*/ 1719 h 1823"/>
                <a:gd name="T38" fmla="*/ 363 w 1835"/>
                <a:gd name="T39" fmla="*/ 1763 h 1823"/>
                <a:gd name="T40" fmla="*/ 268 w 1835"/>
                <a:gd name="T41" fmla="*/ 1792 h 1823"/>
                <a:gd name="T42" fmla="*/ 187 w 1835"/>
                <a:gd name="T43" fmla="*/ 1810 h 1823"/>
                <a:gd name="T44" fmla="*/ 130 w 1835"/>
                <a:gd name="T45" fmla="*/ 1819 h 1823"/>
                <a:gd name="T46" fmla="*/ 95 w 1835"/>
                <a:gd name="T47" fmla="*/ 1823 h 1823"/>
                <a:gd name="T48" fmla="*/ 71 w 1835"/>
                <a:gd name="T49" fmla="*/ 1822 h 1823"/>
                <a:gd name="T50" fmla="*/ 39 w 1835"/>
                <a:gd name="T51" fmla="*/ 1810 h 1823"/>
                <a:gd name="T52" fmla="*/ 14 w 1835"/>
                <a:gd name="T53" fmla="*/ 1785 h 1823"/>
                <a:gd name="T54" fmla="*/ 1 w 1835"/>
                <a:gd name="T55" fmla="*/ 1753 h 1823"/>
                <a:gd name="T56" fmla="*/ 0 w 1835"/>
                <a:gd name="T57" fmla="*/ 1729 h 1823"/>
                <a:gd name="T58" fmla="*/ 3 w 1835"/>
                <a:gd name="T59" fmla="*/ 1695 h 1823"/>
                <a:gd name="T60" fmla="*/ 13 w 1835"/>
                <a:gd name="T61" fmla="*/ 1636 h 1823"/>
                <a:gd name="T62" fmla="*/ 30 w 1835"/>
                <a:gd name="T63" fmla="*/ 1557 h 1823"/>
                <a:gd name="T64" fmla="*/ 61 w 1835"/>
                <a:gd name="T65" fmla="*/ 1463 h 1823"/>
                <a:gd name="T66" fmla="*/ 105 w 1835"/>
                <a:gd name="T67" fmla="*/ 1357 h 1823"/>
                <a:gd name="T68" fmla="*/ 165 w 1835"/>
                <a:gd name="T69" fmla="*/ 1242 h 1823"/>
                <a:gd name="T70" fmla="*/ 247 w 1835"/>
                <a:gd name="T71" fmla="*/ 1124 h 1823"/>
                <a:gd name="T72" fmla="*/ 351 w 1835"/>
                <a:gd name="T73" fmla="*/ 1007 h 1823"/>
                <a:gd name="T74" fmla="*/ 465 w 1835"/>
                <a:gd name="T75" fmla="*/ 899 h 1823"/>
                <a:gd name="T76" fmla="*/ 583 w 1835"/>
                <a:gd name="T77" fmla="*/ 800 h 1823"/>
                <a:gd name="T78" fmla="*/ 703 w 1835"/>
                <a:gd name="T79" fmla="*/ 712 h 1823"/>
                <a:gd name="T80" fmla="*/ 818 w 1835"/>
                <a:gd name="T81" fmla="*/ 637 h 1823"/>
                <a:gd name="T82" fmla="*/ 927 w 1835"/>
                <a:gd name="T83" fmla="*/ 579 h 1823"/>
                <a:gd name="T84" fmla="*/ 888 w 1835"/>
                <a:gd name="T85" fmla="*/ 374 h 1823"/>
                <a:gd name="T86" fmla="*/ 900 w 1835"/>
                <a:gd name="T87" fmla="*/ 335 h 1823"/>
                <a:gd name="T88" fmla="*/ 1208 w 1835"/>
                <a:gd name="T89" fmla="*/ 25 h 1823"/>
                <a:gd name="T90" fmla="*/ 1246 w 1835"/>
                <a:gd name="T91" fmla="*/ 3 h 1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35" h="1823">
                  <a:moveTo>
                    <a:pt x="1267" y="0"/>
                  </a:moveTo>
                  <a:lnTo>
                    <a:pt x="1289" y="2"/>
                  </a:lnTo>
                  <a:lnTo>
                    <a:pt x="1310" y="11"/>
                  </a:lnTo>
                  <a:lnTo>
                    <a:pt x="1327" y="23"/>
                  </a:lnTo>
                  <a:lnTo>
                    <a:pt x="1341" y="40"/>
                  </a:lnTo>
                  <a:lnTo>
                    <a:pt x="1350" y="60"/>
                  </a:lnTo>
                  <a:lnTo>
                    <a:pt x="1451" y="381"/>
                  </a:lnTo>
                  <a:lnTo>
                    <a:pt x="1776" y="482"/>
                  </a:lnTo>
                  <a:lnTo>
                    <a:pt x="1796" y="491"/>
                  </a:lnTo>
                  <a:lnTo>
                    <a:pt x="1812" y="505"/>
                  </a:lnTo>
                  <a:lnTo>
                    <a:pt x="1825" y="522"/>
                  </a:lnTo>
                  <a:lnTo>
                    <a:pt x="1833" y="543"/>
                  </a:lnTo>
                  <a:lnTo>
                    <a:pt x="1835" y="565"/>
                  </a:lnTo>
                  <a:lnTo>
                    <a:pt x="1832" y="586"/>
                  </a:lnTo>
                  <a:lnTo>
                    <a:pt x="1824" y="606"/>
                  </a:lnTo>
                  <a:lnTo>
                    <a:pt x="1810" y="622"/>
                  </a:lnTo>
                  <a:lnTo>
                    <a:pt x="1515" y="917"/>
                  </a:lnTo>
                  <a:lnTo>
                    <a:pt x="1498" y="929"/>
                  </a:lnTo>
                  <a:lnTo>
                    <a:pt x="1479" y="937"/>
                  </a:lnTo>
                  <a:lnTo>
                    <a:pt x="1459" y="942"/>
                  </a:lnTo>
                  <a:lnTo>
                    <a:pt x="1439" y="939"/>
                  </a:lnTo>
                  <a:lnTo>
                    <a:pt x="1253" y="903"/>
                  </a:lnTo>
                  <a:lnTo>
                    <a:pt x="1226" y="956"/>
                  </a:lnTo>
                  <a:lnTo>
                    <a:pt x="1194" y="1011"/>
                  </a:lnTo>
                  <a:lnTo>
                    <a:pt x="1158" y="1067"/>
                  </a:lnTo>
                  <a:lnTo>
                    <a:pt x="1118" y="1126"/>
                  </a:lnTo>
                  <a:lnTo>
                    <a:pt x="1075" y="1184"/>
                  </a:lnTo>
                  <a:lnTo>
                    <a:pt x="1030" y="1243"/>
                  </a:lnTo>
                  <a:lnTo>
                    <a:pt x="981" y="1302"/>
                  </a:lnTo>
                  <a:lnTo>
                    <a:pt x="930" y="1362"/>
                  </a:lnTo>
                  <a:lnTo>
                    <a:pt x="877" y="1419"/>
                  </a:lnTo>
                  <a:lnTo>
                    <a:pt x="823" y="1475"/>
                  </a:lnTo>
                  <a:lnTo>
                    <a:pt x="763" y="1529"/>
                  </a:lnTo>
                  <a:lnTo>
                    <a:pt x="705" y="1578"/>
                  </a:lnTo>
                  <a:lnTo>
                    <a:pt x="645" y="1622"/>
                  </a:lnTo>
                  <a:lnTo>
                    <a:pt x="585" y="1659"/>
                  </a:lnTo>
                  <a:lnTo>
                    <a:pt x="528" y="1691"/>
                  </a:lnTo>
                  <a:lnTo>
                    <a:pt x="470" y="1719"/>
                  </a:lnTo>
                  <a:lnTo>
                    <a:pt x="416" y="1743"/>
                  </a:lnTo>
                  <a:lnTo>
                    <a:pt x="363" y="1763"/>
                  </a:lnTo>
                  <a:lnTo>
                    <a:pt x="314" y="1780"/>
                  </a:lnTo>
                  <a:lnTo>
                    <a:pt x="268" y="1792"/>
                  </a:lnTo>
                  <a:lnTo>
                    <a:pt x="226" y="1803"/>
                  </a:lnTo>
                  <a:lnTo>
                    <a:pt x="187" y="1810"/>
                  </a:lnTo>
                  <a:lnTo>
                    <a:pt x="156" y="1816"/>
                  </a:lnTo>
                  <a:lnTo>
                    <a:pt x="130" y="1819"/>
                  </a:lnTo>
                  <a:lnTo>
                    <a:pt x="109" y="1821"/>
                  </a:lnTo>
                  <a:lnTo>
                    <a:pt x="95" y="1823"/>
                  </a:lnTo>
                  <a:lnTo>
                    <a:pt x="88" y="1823"/>
                  </a:lnTo>
                  <a:lnTo>
                    <a:pt x="71" y="1822"/>
                  </a:lnTo>
                  <a:lnTo>
                    <a:pt x="54" y="1817"/>
                  </a:lnTo>
                  <a:lnTo>
                    <a:pt x="39" y="1810"/>
                  </a:lnTo>
                  <a:lnTo>
                    <a:pt x="25" y="1799"/>
                  </a:lnTo>
                  <a:lnTo>
                    <a:pt x="14" y="1785"/>
                  </a:lnTo>
                  <a:lnTo>
                    <a:pt x="5" y="1769"/>
                  </a:lnTo>
                  <a:lnTo>
                    <a:pt x="1" y="1753"/>
                  </a:lnTo>
                  <a:lnTo>
                    <a:pt x="0" y="1735"/>
                  </a:lnTo>
                  <a:lnTo>
                    <a:pt x="0" y="1729"/>
                  </a:lnTo>
                  <a:lnTo>
                    <a:pt x="1" y="1715"/>
                  </a:lnTo>
                  <a:lnTo>
                    <a:pt x="3" y="1695"/>
                  </a:lnTo>
                  <a:lnTo>
                    <a:pt x="7" y="1669"/>
                  </a:lnTo>
                  <a:lnTo>
                    <a:pt x="13" y="1636"/>
                  </a:lnTo>
                  <a:lnTo>
                    <a:pt x="21" y="1599"/>
                  </a:lnTo>
                  <a:lnTo>
                    <a:pt x="30" y="1557"/>
                  </a:lnTo>
                  <a:lnTo>
                    <a:pt x="44" y="1511"/>
                  </a:lnTo>
                  <a:lnTo>
                    <a:pt x="61" y="1463"/>
                  </a:lnTo>
                  <a:lnTo>
                    <a:pt x="81" y="1411"/>
                  </a:lnTo>
                  <a:lnTo>
                    <a:pt x="105" y="1357"/>
                  </a:lnTo>
                  <a:lnTo>
                    <a:pt x="133" y="1299"/>
                  </a:lnTo>
                  <a:lnTo>
                    <a:pt x="165" y="1242"/>
                  </a:lnTo>
                  <a:lnTo>
                    <a:pt x="203" y="1183"/>
                  </a:lnTo>
                  <a:lnTo>
                    <a:pt x="247" y="1124"/>
                  </a:lnTo>
                  <a:lnTo>
                    <a:pt x="295" y="1065"/>
                  </a:lnTo>
                  <a:lnTo>
                    <a:pt x="351" y="1007"/>
                  </a:lnTo>
                  <a:lnTo>
                    <a:pt x="407" y="952"/>
                  </a:lnTo>
                  <a:lnTo>
                    <a:pt x="465" y="899"/>
                  </a:lnTo>
                  <a:lnTo>
                    <a:pt x="525" y="849"/>
                  </a:lnTo>
                  <a:lnTo>
                    <a:pt x="583" y="800"/>
                  </a:lnTo>
                  <a:lnTo>
                    <a:pt x="643" y="754"/>
                  </a:lnTo>
                  <a:lnTo>
                    <a:pt x="703" y="712"/>
                  </a:lnTo>
                  <a:lnTo>
                    <a:pt x="761" y="673"/>
                  </a:lnTo>
                  <a:lnTo>
                    <a:pt x="818" y="637"/>
                  </a:lnTo>
                  <a:lnTo>
                    <a:pt x="873" y="606"/>
                  </a:lnTo>
                  <a:lnTo>
                    <a:pt x="927" y="579"/>
                  </a:lnTo>
                  <a:lnTo>
                    <a:pt x="890" y="395"/>
                  </a:lnTo>
                  <a:lnTo>
                    <a:pt x="888" y="374"/>
                  </a:lnTo>
                  <a:lnTo>
                    <a:pt x="892" y="354"/>
                  </a:lnTo>
                  <a:lnTo>
                    <a:pt x="900" y="335"/>
                  </a:lnTo>
                  <a:lnTo>
                    <a:pt x="913" y="319"/>
                  </a:lnTo>
                  <a:lnTo>
                    <a:pt x="1208" y="25"/>
                  </a:lnTo>
                  <a:lnTo>
                    <a:pt x="1226" y="12"/>
                  </a:lnTo>
                  <a:lnTo>
                    <a:pt x="1246" y="3"/>
                  </a:lnTo>
                  <a:lnTo>
                    <a:pt x="12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0523B01-8B11-CA26-6A87-0032C5EDE558}"/>
              </a:ext>
            </a:extLst>
          </p:cNvPr>
          <p:cNvGrpSpPr/>
          <p:nvPr/>
        </p:nvGrpSpPr>
        <p:grpSpPr>
          <a:xfrm>
            <a:off x="5663697" y="5855798"/>
            <a:ext cx="409964" cy="336902"/>
            <a:chOff x="7000875" y="2609851"/>
            <a:chExt cx="481013" cy="395288"/>
          </a:xfrm>
          <a:solidFill>
            <a:schemeClr val="bg1"/>
          </a:solidFill>
        </p:grpSpPr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45A13FDC-2FD5-DF88-0EEF-D79DFF03E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0875" y="2638426"/>
              <a:ext cx="419100" cy="366713"/>
            </a:xfrm>
            <a:custGeom>
              <a:avLst/>
              <a:gdLst>
                <a:gd name="T0" fmla="*/ 2249 w 2905"/>
                <a:gd name="T1" fmla="*/ 239 h 2540"/>
                <a:gd name="T2" fmla="*/ 2885 w 2905"/>
                <a:gd name="T3" fmla="*/ 968 h 2540"/>
                <a:gd name="T4" fmla="*/ 2609 w 2905"/>
                <a:gd name="T5" fmla="*/ 1645 h 2540"/>
                <a:gd name="T6" fmla="*/ 2513 w 2905"/>
                <a:gd name="T7" fmla="*/ 1837 h 2540"/>
                <a:gd name="T8" fmla="*/ 2362 w 2905"/>
                <a:gd name="T9" fmla="*/ 1977 h 2540"/>
                <a:gd name="T10" fmla="*/ 2169 w 2905"/>
                <a:gd name="T11" fmla="*/ 2102 h 2540"/>
                <a:gd name="T12" fmla="*/ 2044 w 2905"/>
                <a:gd name="T13" fmla="*/ 2294 h 2540"/>
                <a:gd name="T14" fmla="*/ 1903 w 2905"/>
                <a:gd name="T15" fmla="*/ 2444 h 2540"/>
                <a:gd name="T16" fmla="*/ 1710 w 2905"/>
                <a:gd name="T17" fmla="*/ 2540 h 2540"/>
                <a:gd name="T18" fmla="*/ 1191 w 2905"/>
                <a:gd name="T19" fmla="*/ 2359 h 2540"/>
                <a:gd name="T20" fmla="*/ 1027 w 2905"/>
                <a:gd name="T21" fmla="*/ 2380 h 2540"/>
                <a:gd name="T22" fmla="*/ 934 w 2905"/>
                <a:gd name="T23" fmla="*/ 2229 h 2540"/>
                <a:gd name="T24" fmla="*/ 907 w 2905"/>
                <a:gd name="T25" fmla="*/ 2175 h 2540"/>
                <a:gd name="T26" fmla="*/ 745 w 2905"/>
                <a:gd name="T27" fmla="*/ 2107 h 2540"/>
                <a:gd name="T28" fmla="*/ 735 w 2905"/>
                <a:gd name="T29" fmla="*/ 1941 h 2540"/>
                <a:gd name="T30" fmla="*/ 612 w 2905"/>
                <a:gd name="T31" fmla="*/ 1952 h 2540"/>
                <a:gd name="T32" fmla="*/ 495 w 2905"/>
                <a:gd name="T33" fmla="*/ 1816 h 2540"/>
                <a:gd name="T34" fmla="*/ 490 w 2905"/>
                <a:gd name="T35" fmla="*/ 1730 h 2540"/>
                <a:gd name="T36" fmla="*/ 323 w 2905"/>
                <a:gd name="T37" fmla="*/ 1690 h 2540"/>
                <a:gd name="T38" fmla="*/ 284 w 2905"/>
                <a:gd name="T39" fmla="*/ 1525 h 2540"/>
                <a:gd name="T40" fmla="*/ 0 w 2905"/>
                <a:gd name="T41" fmla="*/ 904 h 2540"/>
                <a:gd name="T42" fmla="*/ 87 w 2905"/>
                <a:gd name="T43" fmla="*/ 837 h 2540"/>
                <a:gd name="T44" fmla="*/ 629 w 2905"/>
                <a:gd name="T45" fmla="*/ 1240 h 2540"/>
                <a:gd name="T46" fmla="*/ 771 w 2905"/>
                <a:gd name="T47" fmla="*/ 1357 h 2540"/>
                <a:gd name="T48" fmla="*/ 760 w 2905"/>
                <a:gd name="T49" fmla="*/ 1479 h 2540"/>
                <a:gd name="T50" fmla="*/ 927 w 2905"/>
                <a:gd name="T51" fmla="*/ 1489 h 2540"/>
                <a:gd name="T52" fmla="*/ 996 w 2905"/>
                <a:gd name="T53" fmla="*/ 1649 h 2540"/>
                <a:gd name="T54" fmla="*/ 1050 w 2905"/>
                <a:gd name="T55" fmla="*/ 1676 h 2540"/>
                <a:gd name="T56" fmla="*/ 1201 w 2905"/>
                <a:gd name="T57" fmla="*/ 1769 h 2540"/>
                <a:gd name="T58" fmla="*/ 1181 w 2905"/>
                <a:gd name="T59" fmla="*/ 1932 h 2540"/>
                <a:gd name="T60" fmla="*/ 1344 w 2905"/>
                <a:gd name="T61" fmla="*/ 1912 h 2540"/>
                <a:gd name="T62" fmla="*/ 1438 w 2905"/>
                <a:gd name="T63" fmla="*/ 2062 h 2540"/>
                <a:gd name="T64" fmla="*/ 1716 w 2905"/>
                <a:gd name="T65" fmla="*/ 2402 h 2540"/>
                <a:gd name="T66" fmla="*/ 1809 w 2905"/>
                <a:gd name="T67" fmla="*/ 2325 h 2540"/>
                <a:gd name="T68" fmla="*/ 1567 w 2905"/>
                <a:gd name="T69" fmla="*/ 2025 h 2540"/>
                <a:gd name="T70" fmla="*/ 1633 w 2905"/>
                <a:gd name="T71" fmla="*/ 1939 h 2540"/>
                <a:gd name="T72" fmla="*/ 1936 w 2905"/>
                <a:gd name="T73" fmla="*/ 2183 h 2540"/>
                <a:gd name="T74" fmla="*/ 2029 w 2905"/>
                <a:gd name="T75" fmla="*/ 2106 h 2540"/>
                <a:gd name="T76" fmla="*/ 1786 w 2905"/>
                <a:gd name="T77" fmla="*/ 1806 h 2540"/>
                <a:gd name="T78" fmla="*/ 1853 w 2905"/>
                <a:gd name="T79" fmla="*/ 1720 h 2540"/>
                <a:gd name="T80" fmla="*/ 2156 w 2905"/>
                <a:gd name="T81" fmla="*/ 1965 h 2540"/>
                <a:gd name="T82" fmla="*/ 2249 w 2905"/>
                <a:gd name="T83" fmla="*/ 1887 h 2540"/>
                <a:gd name="T84" fmla="*/ 2006 w 2905"/>
                <a:gd name="T85" fmla="*/ 1587 h 2540"/>
                <a:gd name="T86" fmla="*/ 2074 w 2905"/>
                <a:gd name="T87" fmla="*/ 1501 h 2540"/>
                <a:gd name="T88" fmla="*/ 2377 w 2905"/>
                <a:gd name="T89" fmla="*/ 1746 h 2540"/>
                <a:gd name="T90" fmla="*/ 2469 w 2905"/>
                <a:gd name="T91" fmla="*/ 1669 h 2540"/>
                <a:gd name="T92" fmla="*/ 2438 w 2905"/>
                <a:gd name="T93" fmla="*/ 1591 h 2540"/>
                <a:gd name="T94" fmla="*/ 2295 w 2905"/>
                <a:gd name="T95" fmla="*/ 1449 h 2540"/>
                <a:gd name="T96" fmla="*/ 2062 w 2905"/>
                <a:gd name="T97" fmla="*/ 1218 h 2540"/>
                <a:gd name="T98" fmla="*/ 1813 w 2905"/>
                <a:gd name="T99" fmla="*/ 970 h 2540"/>
                <a:gd name="T100" fmla="*/ 1616 w 2905"/>
                <a:gd name="T101" fmla="*/ 775 h 2540"/>
                <a:gd name="T102" fmla="*/ 1537 w 2905"/>
                <a:gd name="T103" fmla="*/ 706 h 2540"/>
                <a:gd name="T104" fmla="*/ 1428 w 2905"/>
                <a:gd name="T105" fmla="*/ 754 h 2540"/>
                <a:gd name="T106" fmla="*/ 1226 w 2905"/>
                <a:gd name="T107" fmla="*/ 1069 h 2540"/>
                <a:gd name="T108" fmla="*/ 976 w 2905"/>
                <a:gd name="T109" fmla="*/ 1147 h 2540"/>
                <a:gd name="T110" fmla="*/ 796 w 2905"/>
                <a:gd name="T111" fmla="*/ 1004 h 2540"/>
                <a:gd name="T112" fmla="*/ 1064 w 2905"/>
                <a:gd name="T113" fmla="*/ 203 h 2540"/>
                <a:gd name="T114" fmla="*/ 1158 w 2905"/>
                <a:gd name="T115" fmla="*/ 94 h 2540"/>
                <a:gd name="T116" fmla="*/ 1338 w 2905"/>
                <a:gd name="T117" fmla="*/ 10 h 2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05" h="2540">
                  <a:moveTo>
                    <a:pt x="1451" y="0"/>
                  </a:moveTo>
                  <a:lnTo>
                    <a:pt x="1493" y="3"/>
                  </a:lnTo>
                  <a:lnTo>
                    <a:pt x="1538" y="11"/>
                  </a:lnTo>
                  <a:lnTo>
                    <a:pt x="1585" y="23"/>
                  </a:lnTo>
                  <a:lnTo>
                    <a:pt x="2221" y="222"/>
                  </a:lnTo>
                  <a:lnTo>
                    <a:pt x="2236" y="229"/>
                  </a:lnTo>
                  <a:lnTo>
                    <a:pt x="2249" y="239"/>
                  </a:lnTo>
                  <a:lnTo>
                    <a:pt x="2885" y="870"/>
                  </a:lnTo>
                  <a:lnTo>
                    <a:pt x="2896" y="886"/>
                  </a:lnTo>
                  <a:lnTo>
                    <a:pt x="2903" y="902"/>
                  </a:lnTo>
                  <a:lnTo>
                    <a:pt x="2905" y="919"/>
                  </a:lnTo>
                  <a:lnTo>
                    <a:pt x="2903" y="936"/>
                  </a:lnTo>
                  <a:lnTo>
                    <a:pt x="2896" y="954"/>
                  </a:lnTo>
                  <a:lnTo>
                    <a:pt x="2885" y="968"/>
                  </a:lnTo>
                  <a:lnTo>
                    <a:pt x="2445" y="1405"/>
                  </a:lnTo>
                  <a:lnTo>
                    <a:pt x="2552" y="1511"/>
                  </a:lnTo>
                  <a:lnTo>
                    <a:pt x="2572" y="1534"/>
                  </a:lnTo>
                  <a:lnTo>
                    <a:pt x="2588" y="1560"/>
                  </a:lnTo>
                  <a:lnTo>
                    <a:pt x="2599" y="1587"/>
                  </a:lnTo>
                  <a:lnTo>
                    <a:pt x="2606" y="1615"/>
                  </a:lnTo>
                  <a:lnTo>
                    <a:pt x="2609" y="1645"/>
                  </a:lnTo>
                  <a:lnTo>
                    <a:pt x="2608" y="1675"/>
                  </a:lnTo>
                  <a:lnTo>
                    <a:pt x="2603" y="1705"/>
                  </a:lnTo>
                  <a:lnTo>
                    <a:pt x="2594" y="1734"/>
                  </a:lnTo>
                  <a:lnTo>
                    <a:pt x="2580" y="1762"/>
                  </a:lnTo>
                  <a:lnTo>
                    <a:pt x="2562" y="1790"/>
                  </a:lnTo>
                  <a:lnTo>
                    <a:pt x="2540" y="1815"/>
                  </a:lnTo>
                  <a:lnTo>
                    <a:pt x="2513" y="1837"/>
                  </a:lnTo>
                  <a:lnTo>
                    <a:pt x="2484" y="1857"/>
                  </a:lnTo>
                  <a:lnTo>
                    <a:pt x="2453" y="1870"/>
                  </a:lnTo>
                  <a:lnTo>
                    <a:pt x="2421" y="1879"/>
                  </a:lnTo>
                  <a:lnTo>
                    <a:pt x="2389" y="1883"/>
                  </a:lnTo>
                  <a:lnTo>
                    <a:pt x="2385" y="1915"/>
                  </a:lnTo>
                  <a:lnTo>
                    <a:pt x="2376" y="1947"/>
                  </a:lnTo>
                  <a:lnTo>
                    <a:pt x="2362" y="1977"/>
                  </a:lnTo>
                  <a:lnTo>
                    <a:pt x="2343" y="2007"/>
                  </a:lnTo>
                  <a:lnTo>
                    <a:pt x="2319" y="2033"/>
                  </a:lnTo>
                  <a:lnTo>
                    <a:pt x="2293" y="2056"/>
                  </a:lnTo>
                  <a:lnTo>
                    <a:pt x="2263" y="2075"/>
                  </a:lnTo>
                  <a:lnTo>
                    <a:pt x="2233" y="2089"/>
                  </a:lnTo>
                  <a:lnTo>
                    <a:pt x="2201" y="2098"/>
                  </a:lnTo>
                  <a:lnTo>
                    <a:pt x="2169" y="2102"/>
                  </a:lnTo>
                  <a:lnTo>
                    <a:pt x="2164" y="2134"/>
                  </a:lnTo>
                  <a:lnTo>
                    <a:pt x="2155" y="2166"/>
                  </a:lnTo>
                  <a:lnTo>
                    <a:pt x="2142" y="2196"/>
                  </a:lnTo>
                  <a:lnTo>
                    <a:pt x="2123" y="2226"/>
                  </a:lnTo>
                  <a:lnTo>
                    <a:pt x="2100" y="2252"/>
                  </a:lnTo>
                  <a:lnTo>
                    <a:pt x="2073" y="2275"/>
                  </a:lnTo>
                  <a:lnTo>
                    <a:pt x="2044" y="2294"/>
                  </a:lnTo>
                  <a:lnTo>
                    <a:pt x="2012" y="2308"/>
                  </a:lnTo>
                  <a:lnTo>
                    <a:pt x="1981" y="2316"/>
                  </a:lnTo>
                  <a:lnTo>
                    <a:pt x="1948" y="2321"/>
                  </a:lnTo>
                  <a:lnTo>
                    <a:pt x="1944" y="2352"/>
                  </a:lnTo>
                  <a:lnTo>
                    <a:pt x="1935" y="2385"/>
                  </a:lnTo>
                  <a:lnTo>
                    <a:pt x="1922" y="2415"/>
                  </a:lnTo>
                  <a:lnTo>
                    <a:pt x="1903" y="2444"/>
                  </a:lnTo>
                  <a:lnTo>
                    <a:pt x="1880" y="2471"/>
                  </a:lnTo>
                  <a:lnTo>
                    <a:pt x="1854" y="2492"/>
                  </a:lnTo>
                  <a:lnTo>
                    <a:pt x="1828" y="2510"/>
                  </a:lnTo>
                  <a:lnTo>
                    <a:pt x="1799" y="2524"/>
                  </a:lnTo>
                  <a:lnTo>
                    <a:pt x="1770" y="2533"/>
                  </a:lnTo>
                  <a:lnTo>
                    <a:pt x="1739" y="2539"/>
                  </a:lnTo>
                  <a:lnTo>
                    <a:pt x="1710" y="2540"/>
                  </a:lnTo>
                  <a:lnTo>
                    <a:pt x="1680" y="2537"/>
                  </a:lnTo>
                  <a:lnTo>
                    <a:pt x="1650" y="2530"/>
                  </a:lnTo>
                  <a:lnTo>
                    <a:pt x="1623" y="2519"/>
                  </a:lnTo>
                  <a:lnTo>
                    <a:pt x="1597" y="2503"/>
                  </a:lnTo>
                  <a:lnTo>
                    <a:pt x="1574" y="2483"/>
                  </a:lnTo>
                  <a:lnTo>
                    <a:pt x="1320" y="2231"/>
                  </a:lnTo>
                  <a:lnTo>
                    <a:pt x="1191" y="2359"/>
                  </a:lnTo>
                  <a:lnTo>
                    <a:pt x="1172" y="2375"/>
                  </a:lnTo>
                  <a:lnTo>
                    <a:pt x="1150" y="2387"/>
                  </a:lnTo>
                  <a:lnTo>
                    <a:pt x="1127" y="2394"/>
                  </a:lnTo>
                  <a:lnTo>
                    <a:pt x="1102" y="2396"/>
                  </a:lnTo>
                  <a:lnTo>
                    <a:pt x="1077" y="2395"/>
                  </a:lnTo>
                  <a:lnTo>
                    <a:pt x="1052" y="2389"/>
                  </a:lnTo>
                  <a:lnTo>
                    <a:pt x="1027" y="2380"/>
                  </a:lnTo>
                  <a:lnTo>
                    <a:pt x="1005" y="2365"/>
                  </a:lnTo>
                  <a:lnTo>
                    <a:pt x="983" y="2347"/>
                  </a:lnTo>
                  <a:lnTo>
                    <a:pt x="965" y="2326"/>
                  </a:lnTo>
                  <a:lnTo>
                    <a:pt x="951" y="2303"/>
                  </a:lnTo>
                  <a:lnTo>
                    <a:pt x="941" y="2278"/>
                  </a:lnTo>
                  <a:lnTo>
                    <a:pt x="935" y="2254"/>
                  </a:lnTo>
                  <a:lnTo>
                    <a:pt x="934" y="2229"/>
                  </a:lnTo>
                  <a:lnTo>
                    <a:pt x="936" y="2204"/>
                  </a:lnTo>
                  <a:lnTo>
                    <a:pt x="944" y="2181"/>
                  </a:lnTo>
                  <a:lnTo>
                    <a:pt x="955" y="2160"/>
                  </a:lnTo>
                  <a:lnTo>
                    <a:pt x="971" y="2140"/>
                  </a:lnTo>
                  <a:lnTo>
                    <a:pt x="952" y="2157"/>
                  </a:lnTo>
                  <a:lnTo>
                    <a:pt x="930" y="2168"/>
                  </a:lnTo>
                  <a:lnTo>
                    <a:pt x="907" y="2175"/>
                  </a:lnTo>
                  <a:lnTo>
                    <a:pt x="882" y="2178"/>
                  </a:lnTo>
                  <a:lnTo>
                    <a:pt x="857" y="2176"/>
                  </a:lnTo>
                  <a:lnTo>
                    <a:pt x="832" y="2170"/>
                  </a:lnTo>
                  <a:lnTo>
                    <a:pt x="808" y="2161"/>
                  </a:lnTo>
                  <a:lnTo>
                    <a:pt x="784" y="2147"/>
                  </a:lnTo>
                  <a:lnTo>
                    <a:pt x="763" y="2128"/>
                  </a:lnTo>
                  <a:lnTo>
                    <a:pt x="745" y="2107"/>
                  </a:lnTo>
                  <a:lnTo>
                    <a:pt x="730" y="2084"/>
                  </a:lnTo>
                  <a:lnTo>
                    <a:pt x="721" y="2060"/>
                  </a:lnTo>
                  <a:lnTo>
                    <a:pt x="715" y="2035"/>
                  </a:lnTo>
                  <a:lnTo>
                    <a:pt x="714" y="2011"/>
                  </a:lnTo>
                  <a:lnTo>
                    <a:pt x="716" y="1986"/>
                  </a:lnTo>
                  <a:lnTo>
                    <a:pt x="723" y="1963"/>
                  </a:lnTo>
                  <a:lnTo>
                    <a:pt x="735" y="1941"/>
                  </a:lnTo>
                  <a:lnTo>
                    <a:pt x="751" y="1922"/>
                  </a:lnTo>
                  <a:lnTo>
                    <a:pt x="731" y="1938"/>
                  </a:lnTo>
                  <a:lnTo>
                    <a:pt x="710" y="1949"/>
                  </a:lnTo>
                  <a:lnTo>
                    <a:pt x="686" y="1956"/>
                  </a:lnTo>
                  <a:lnTo>
                    <a:pt x="662" y="1959"/>
                  </a:lnTo>
                  <a:lnTo>
                    <a:pt x="636" y="1957"/>
                  </a:lnTo>
                  <a:lnTo>
                    <a:pt x="612" y="1952"/>
                  </a:lnTo>
                  <a:lnTo>
                    <a:pt x="588" y="1942"/>
                  </a:lnTo>
                  <a:lnTo>
                    <a:pt x="564" y="1928"/>
                  </a:lnTo>
                  <a:lnTo>
                    <a:pt x="543" y="1909"/>
                  </a:lnTo>
                  <a:lnTo>
                    <a:pt x="524" y="1888"/>
                  </a:lnTo>
                  <a:lnTo>
                    <a:pt x="511" y="1866"/>
                  </a:lnTo>
                  <a:lnTo>
                    <a:pt x="501" y="1841"/>
                  </a:lnTo>
                  <a:lnTo>
                    <a:pt x="495" y="1816"/>
                  </a:lnTo>
                  <a:lnTo>
                    <a:pt x="494" y="1792"/>
                  </a:lnTo>
                  <a:lnTo>
                    <a:pt x="497" y="1767"/>
                  </a:lnTo>
                  <a:lnTo>
                    <a:pt x="504" y="1744"/>
                  </a:lnTo>
                  <a:lnTo>
                    <a:pt x="515" y="1722"/>
                  </a:lnTo>
                  <a:lnTo>
                    <a:pt x="530" y="1703"/>
                  </a:lnTo>
                  <a:lnTo>
                    <a:pt x="511" y="1719"/>
                  </a:lnTo>
                  <a:lnTo>
                    <a:pt x="490" y="1730"/>
                  </a:lnTo>
                  <a:lnTo>
                    <a:pt x="466" y="1737"/>
                  </a:lnTo>
                  <a:lnTo>
                    <a:pt x="442" y="1740"/>
                  </a:lnTo>
                  <a:lnTo>
                    <a:pt x="417" y="1738"/>
                  </a:lnTo>
                  <a:lnTo>
                    <a:pt x="392" y="1733"/>
                  </a:lnTo>
                  <a:lnTo>
                    <a:pt x="367" y="1723"/>
                  </a:lnTo>
                  <a:lnTo>
                    <a:pt x="344" y="1709"/>
                  </a:lnTo>
                  <a:lnTo>
                    <a:pt x="323" y="1690"/>
                  </a:lnTo>
                  <a:lnTo>
                    <a:pt x="305" y="1670"/>
                  </a:lnTo>
                  <a:lnTo>
                    <a:pt x="291" y="1647"/>
                  </a:lnTo>
                  <a:lnTo>
                    <a:pt x="281" y="1622"/>
                  </a:lnTo>
                  <a:lnTo>
                    <a:pt x="275" y="1597"/>
                  </a:lnTo>
                  <a:lnTo>
                    <a:pt x="273" y="1573"/>
                  </a:lnTo>
                  <a:lnTo>
                    <a:pt x="276" y="1549"/>
                  </a:lnTo>
                  <a:lnTo>
                    <a:pt x="284" y="1525"/>
                  </a:lnTo>
                  <a:lnTo>
                    <a:pt x="295" y="1504"/>
                  </a:lnTo>
                  <a:lnTo>
                    <a:pt x="311" y="1485"/>
                  </a:lnTo>
                  <a:lnTo>
                    <a:pt x="432" y="1363"/>
                  </a:lnTo>
                  <a:lnTo>
                    <a:pt x="20" y="952"/>
                  </a:lnTo>
                  <a:lnTo>
                    <a:pt x="9" y="938"/>
                  </a:lnTo>
                  <a:lnTo>
                    <a:pt x="2" y="921"/>
                  </a:lnTo>
                  <a:lnTo>
                    <a:pt x="0" y="904"/>
                  </a:lnTo>
                  <a:lnTo>
                    <a:pt x="2" y="887"/>
                  </a:lnTo>
                  <a:lnTo>
                    <a:pt x="9" y="870"/>
                  </a:lnTo>
                  <a:lnTo>
                    <a:pt x="20" y="855"/>
                  </a:lnTo>
                  <a:lnTo>
                    <a:pt x="35" y="844"/>
                  </a:lnTo>
                  <a:lnTo>
                    <a:pt x="51" y="837"/>
                  </a:lnTo>
                  <a:lnTo>
                    <a:pt x="69" y="835"/>
                  </a:lnTo>
                  <a:lnTo>
                    <a:pt x="87" y="837"/>
                  </a:lnTo>
                  <a:lnTo>
                    <a:pt x="103" y="844"/>
                  </a:lnTo>
                  <a:lnTo>
                    <a:pt x="118" y="855"/>
                  </a:lnTo>
                  <a:lnTo>
                    <a:pt x="531" y="1267"/>
                  </a:lnTo>
                  <a:lnTo>
                    <a:pt x="554" y="1253"/>
                  </a:lnTo>
                  <a:lnTo>
                    <a:pt x="577" y="1243"/>
                  </a:lnTo>
                  <a:lnTo>
                    <a:pt x="603" y="1239"/>
                  </a:lnTo>
                  <a:lnTo>
                    <a:pt x="629" y="1240"/>
                  </a:lnTo>
                  <a:lnTo>
                    <a:pt x="656" y="1245"/>
                  </a:lnTo>
                  <a:lnTo>
                    <a:pt x="681" y="1255"/>
                  </a:lnTo>
                  <a:lnTo>
                    <a:pt x="706" y="1269"/>
                  </a:lnTo>
                  <a:lnTo>
                    <a:pt x="728" y="1288"/>
                  </a:lnTo>
                  <a:lnTo>
                    <a:pt x="747" y="1309"/>
                  </a:lnTo>
                  <a:lnTo>
                    <a:pt x="761" y="1333"/>
                  </a:lnTo>
                  <a:lnTo>
                    <a:pt x="771" y="1357"/>
                  </a:lnTo>
                  <a:lnTo>
                    <a:pt x="776" y="1381"/>
                  </a:lnTo>
                  <a:lnTo>
                    <a:pt x="778" y="1407"/>
                  </a:lnTo>
                  <a:lnTo>
                    <a:pt x="775" y="1431"/>
                  </a:lnTo>
                  <a:lnTo>
                    <a:pt x="768" y="1454"/>
                  </a:lnTo>
                  <a:lnTo>
                    <a:pt x="757" y="1476"/>
                  </a:lnTo>
                  <a:lnTo>
                    <a:pt x="741" y="1495"/>
                  </a:lnTo>
                  <a:lnTo>
                    <a:pt x="760" y="1479"/>
                  </a:lnTo>
                  <a:lnTo>
                    <a:pt x="781" y="1467"/>
                  </a:lnTo>
                  <a:lnTo>
                    <a:pt x="805" y="1460"/>
                  </a:lnTo>
                  <a:lnTo>
                    <a:pt x="829" y="1457"/>
                  </a:lnTo>
                  <a:lnTo>
                    <a:pt x="855" y="1459"/>
                  </a:lnTo>
                  <a:lnTo>
                    <a:pt x="879" y="1464"/>
                  </a:lnTo>
                  <a:lnTo>
                    <a:pt x="904" y="1475"/>
                  </a:lnTo>
                  <a:lnTo>
                    <a:pt x="927" y="1489"/>
                  </a:lnTo>
                  <a:lnTo>
                    <a:pt x="949" y="1507"/>
                  </a:lnTo>
                  <a:lnTo>
                    <a:pt x="967" y="1528"/>
                  </a:lnTo>
                  <a:lnTo>
                    <a:pt x="981" y="1551"/>
                  </a:lnTo>
                  <a:lnTo>
                    <a:pt x="990" y="1575"/>
                  </a:lnTo>
                  <a:lnTo>
                    <a:pt x="997" y="1600"/>
                  </a:lnTo>
                  <a:lnTo>
                    <a:pt x="998" y="1625"/>
                  </a:lnTo>
                  <a:lnTo>
                    <a:pt x="996" y="1649"/>
                  </a:lnTo>
                  <a:lnTo>
                    <a:pt x="988" y="1672"/>
                  </a:lnTo>
                  <a:lnTo>
                    <a:pt x="977" y="1694"/>
                  </a:lnTo>
                  <a:lnTo>
                    <a:pt x="961" y="1714"/>
                  </a:lnTo>
                  <a:lnTo>
                    <a:pt x="980" y="1698"/>
                  </a:lnTo>
                  <a:lnTo>
                    <a:pt x="1002" y="1686"/>
                  </a:lnTo>
                  <a:lnTo>
                    <a:pt x="1025" y="1679"/>
                  </a:lnTo>
                  <a:lnTo>
                    <a:pt x="1050" y="1676"/>
                  </a:lnTo>
                  <a:lnTo>
                    <a:pt x="1075" y="1678"/>
                  </a:lnTo>
                  <a:lnTo>
                    <a:pt x="1100" y="1683"/>
                  </a:lnTo>
                  <a:lnTo>
                    <a:pt x="1124" y="1693"/>
                  </a:lnTo>
                  <a:lnTo>
                    <a:pt x="1148" y="1708"/>
                  </a:lnTo>
                  <a:lnTo>
                    <a:pt x="1169" y="1725"/>
                  </a:lnTo>
                  <a:lnTo>
                    <a:pt x="1187" y="1746"/>
                  </a:lnTo>
                  <a:lnTo>
                    <a:pt x="1201" y="1769"/>
                  </a:lnTo>
                  <a:lnTo>
                    <a:pt x="1211" y="1794"/>
                  </a:lnTo>
                  <a:lnTo>
                    <a:pt x="1217" y="1818"/>
                  </a:lnTo>
                  <a:lnTo>
                    <a:pt x="1218" y="1843"/>
                  </a:lnTo>
                  <a:lnTo>
                    <a:pt x="1215" y="1868"/>
                  </a:lnTo>
                  <a:lnTo>
                    <a:pt x="1208" y="1891"/>
                  </a:lnTo>
                  <a:lnTo>
                    <a:pt x="1196" y="1912"/>
                  </a:lnTo>
                  <a:lnTo>
                    <a:pt x="1181" y="1932"/>
                  </a:lnTo>
                  <a:lnTo>
                    <a:pt x="1201" y="1916"/>
                  </a:lnTo>
                  <a:lnTo>
                    <a:pt x="1222" y="1905"/>
                  </a:lnTo>
                  <a:lnTo>
                    <a:pt x="1245" y="1898"/>
                  </a:lnTo>
                  <a:lnTo>
                    <a:pt x="1270" y="1895"/>
                  </a:lnTo>
                  <a:lnTo>
                    <a:pt x="1294" y="1896"/>
                  </a:lnTo>
                  <a:lnTo>
                    <a:pt x="1320" y="1902"/>
                  </a:lnTo>
                  <a:lnTo>
                    <a:pt x="1344" y="1912"/>
                  </a:lnTo>
                  <a:lnTo>
                    <a:pt x="1367" y="1926"/>
                  </a:lnTo>
                  <a:lnTo>
                    <a:pt x="1388" y="1944"/>
                  </a:lnTo>
                  <a:lnTo>
                    <a:pt x="1407" y="1965"/>
                  </a:lnTo>
                  <a:lnTo>
                    <a:pt x="1421" y="1988"/>
                  </a:lnTo>
                  <a:lnTo>
                    <a:pt x="1431" y="2013"/>
                  </a:lnTo>
                  <a:lnTo>
                    <a:pt x="1436" y="2037"/>
                  </a:lnTo>
                  <a:lnTo>
                    <a:pt x="1438" y="2062"/>
                  </a:lnTo>
                  <a:lnTo>
                    <a:pt x="1435" y="2087"/>
                  </a:lnTo>
                  <a:lnTo>
                    <a:pt x="1428" y="2110"/>
                  </a:lnTo>
                  <a:lnTo>
                    <a:pt x="1416" y="2131"/>
                  </a:lnTo>
                  <a:lnTo>
                    <a:pt x="1672" y="2386"/>
                  </a:lnTo>
                  <a:lnTo>
                    <a:pt x="1685" y="2395"/>
                  </a:lnTo>
                  <a:lnTo>
                    <a:pt x="1699" y="2401"/>
                  </a:lnTo>
                  <a:lnTo>
                    <a:pt x="1716" y="2402"/>
                  </a:lnTo>
                  <a:lnTo>
                    <a:pt x="1733" y="2400"/>
                  </a:lnTo>
                  <a:lnTo>
                    <a:pt x="1750" y="2395"/>
                  </a:lnTo>
                  <a:lnTo>
                    <a:pt x="1767" y="2386"/>
                  </a:lnTo>
                  <a:lnTo>
                    <a:pt x="1782" y="2374"/>
                  </a:lnTo>
                  <a:lnTo>
                    <a:pt x="1794" y="2358"/>
                  </a:lnTo>
                  <a:lnTo>
                    <a:pt x="1803" y="2342"/>
                  </a:lnTo>
                  <a:lnTo>
                    <a:pt x="1809" y="2325"/>
                  </a:lnTo>
                  <a:lnTo>
                    <a:pt x="1811" y="2308"/>
                  </a:lnTo>
                  <a:lnTo>
                    <a:pt x="1809" y="2291"/>
                  </a:lnTo>
                  <a:lnTo>
                    <a:pt x="1803" y="2276"/>
                  </a:lnTo>
                  <a:lnTo>
                    <a:pt x="1794" y="2264"/>
                  </a:lnTo>
                  <a:lnTo>
                    <a:pt x="1584" y="2055"/>
                  </a:lnTo>
                  <a:lnTo>
                    <a:pt x="1573" y="2041"/>
                  </a:lnTo>
                  <a:lnTo>
                    <a:pt x="1567" y="2025"/>
                  </a:lnTo>
                  <a:lnTo>
                    <a:pt x="1564" y="2007"/>
                  </a:lnTo>
                  <a:lnTo>
                    <a:pt x="1567" y="1989"/>
                  </a:lnTo>
                  <a:lnTo>
                    <a:pt x="1573" y="1973"/>
                  </a:lnTo>
                  <a:lnTo>
                    <a:pt x="1584" y="1958"/>
                  </a:lnTo>
                  <a:lnTo>
                    <a:pt x="1599" y="1947"/>
                  </a:lnTo>
                  <a:lnTo>
                    <a:pt x="1616" y="1941"/>
                  </a:lnTo>
                  <a:lnTo>
                    <a:pt x="1633" y="1939"/>
                  </a:lnTo>
                  <a:lnTo>
                    <a:pt x="1650" y="1941"/>
                  </a:lnTo>
                  <a:lnTo>
                    <a:pt x="1668" y="1947"/>
                  </a:lnTo>
                  <a:lnTo>
                    <a:pt x="1682" y="1958"/>
                  </a:lnTo>
                  <a:lnTo>
                    <a:pt x="1892" y="2167"/>
                  </a:lnTo>
                  <a:lnTo>
                    <a:pt x="1904" y="2176"/>
                  </a:lnTo>
                  <a:lnTo>
                    <a:pt x="1920" y="2182"/>
                  </a:lnTo>
                  <a:lnTo>
                    <a:pt x="1936" y="2183"/>
                  </a:lnTo>
                  <a:lnTo>
                    <a:pt x="1953" y="2182"/>
                  </a:lnTo>
                  <a:lnTo>
                    <a:pt x="1971" y="2176"/>
                  </a:lnTo>
                  <a:lnTo>
                    <a:pt x="1987" y="2167"/>
                  </a:lnTo>
                  <a:lnTo>
                    <a:pt x="2002" y="2155"/>
                  </a:lnTo>
                  <a:lnTo>
                    <a:pt x="2015" y="2139"/>
                  </a:lnTo>
                  <a:lnTo>
                    <a:pt x="2024" y="2123"/>
                  </a:lnTo>
                  <a:lnTo>
                    <a:pt x="2029" y="2106"/>
                  </a:lnTo>
                  <a:lnTo>
                    <a:pt x="2031" y="2089"/>
                  </a:lnTo>
                  <a:lnTo>
                    <a:pt x="2029" y="2073"/>
                  </a:lnTo>
                  <a:lnTo>
                    <a:pt x="2024" y="2058"/>
                  </a:lnTo>
                  <a:lnTo>
                    <a:pt x="2015" y="2045"/>
                  </a:lnTo>
                  <a:lnTo>
                    <a:pt x="1804" y="1837"/>
                  </a:lnTo>
                  <a:lnTo>
                    <a:pt x="1793" y="1822"/>
                  </a:lnTo>
                  <a:lnTo>
                    <a:pt x="1786" y="1806"/>
                  </a:lnTo>
                  <a:lnTo>
                    <a:pt x="1784" y="1788"/>
                  </a:lnTo>
                  <a:lnTo>
                    <a:pt x="1786" y="1770"/>
                  </a:lnTo>
                  <a:lnTo>
                    <a:pt x="1793" y="1754"/>
                  </a:lnTo>
                  <a:lnTo>
                    <a:pt x="1804" y="1740"/>
                  </a:lnTo>
                  <a:lnTo>
                    <a:pt x="1820" y="1729"/>
                  </a:lnTo>
                  <a:lnTo>
                    <a:pt x="1836" y="1722"/>
                  </a:lnTo>
                  <a:lnTo>
                    <a:pt x="1853" y="1720"/>
                  </a:lnTo>
                  <a:lnTo>
                    <a:pt x="1871" y="1722"/>
                  </a:lnTo>
                  <a:lnTo>
                    <a:pt x="1887" y="1729"/>
                  </a:lnTo>
                  <a:lnTo>
                    <a:pt x="1902" y="1740"/>
                  </a:lnTo>
                  <a:lnTo>
                    <a:pt x="2112" y="1948"/>
                  </a:lnTo>
                  <a:lnTo>
                    <a:pt x="2125" y="1957"/>
                  </a:lnTo>
                  <a:lnTo>
                    <a:pt x="2140" y="1963"/>
                  </a:lnTo>
                  <a:lnTo>
                    <a:pt x="2156" y="1965"/>
                  </a:lnTo>
                  <a:lnTo>
                    <a:pt x="2174" y="1963"/>
                  </a:lnTo>
                  <a:lnTo>
                    <a:pt x="2190" y="1957"/>
                  </a:lnTo>
                  <a:lnTo>
                    <a:pt x="2207" y="1949"/>
                  </a:lnTo>
                  <a:lnTo>
                    <a:pt x="2223" y="1936"/>
                  </a:lnTo>
                  <a:lnTo>
                    <a:pt x="2235" y="1920"/>
                  </a:lnTo>
                  <a:lnTo>
                    <a:pt x="2244" y="1904"/>
                  </a:lnTo>
                  <a:lnTo>
                    <a:pt x="2249" y="1887"/>
                  </a:lnTo>
                  <a:lnTo>
                    <a:pt x="2251" y="1871"/>
                  </a:lnTo>
                  <a:lnTo>
                    <a:pt x="2249" y="1855"/>
                  </a:lnTo>
                  <a:lnTo>
                    <a:pt x="2244" y="1839"/>
                  </a:lnTo>
                  <a:lnTo>
                    <a:pt x="2234" y="1826"/>
                  </a:lnTo>
                  <a:lnTo>
                    <a:pt x="2025" y="1618"/>
                  </a:lnTo>
                  <a:lnTo>
                    <a:pt x="2013" y="1603"/>
                  </a:lnTo>
                  <a:lnTo>
                    <a:pt x="2006" y="1587"/>
                  </a:lnTo>
                  <a:lnTo>
                    <a:pt x="2004" y="1570"/>
                  </a:lnTo>
                  <a:lnTo>
                    <a:pt x="2006" y="1553"/>
                  </a:lnTo>
                  <a:lnTo>
                    <a:pt x="2013" y="1535"/>
                  </a:lnTo>
                  <a:lnTo>
                    <a:pt x="2025" y="1521"/>
                  </a:lnTo>
                  <a:lnTo>
                    <a:pt x="2039" y="1510"/>
                  </a:lnTo>
                  <a:lnTo>
                    <a:pt x="2055" y="1503"/>
                  </a:lnTo>
                  <a:lnTo>
                    <a:pt x="2074" y="1501"/>
                  </a:lnTo>
                  <a:lnTo>
                    <a:pt x="2091" y="1503"/>
                  </a:lnTo>
                  <a:lnTo>
                    <a:pt x="2107" y="1510"/>
                  </a:lnTo>
                  <a:lnTo>
                    <a:pt x="2122" y="1521"/>
                  </a:lnTo>
                  <a:lnTo>
                    <a:pt x="2332" y="1729"/>
                  </a:lnTo>
                  <a:lnTo>
                    <a:pt x="2345" y="1739"/>
                  </a:lnTo>
                  <a:lnTo>
                    <a:pt x="2359" y="1744"/>
                  </a:lnTo>
                  <a:lnTo>
                    <a:pt x="2377" y="1746"/>
                  </a:lnTo>
                  <a:lnTo>
                    <a:pt x="2393" y="1744"/>
                  </a:lnTo>
                  <a:lnTo>
                    <a:pt x="2410" y="1739"/>
                  </a:lnTo>
                  <a:lnTo>
                    <a:pt x="2427" y="1730"/>
                  </a:lnTo>
                  <a:lnTo>
                    <a:pt x="2442" y="1718"/>
                  </a:lnTo>
                  <a:lnTo>
                    <a:pt x="2455" y="1703"/>
                  </a:lnTo>
                  <a:lnTo>
                    <a:pt x="2463" y="1685"/>
                  </a:lnTo>
                  <a:lnTo>
                    <a:pt x="2469" y="1669"/>
                  </a:lnTo>
                  <a:lnTo>
                    <a:pt x="2471" y="1652"/>
                  </a:lnTo>
                  <a:lnTo>
                    <a:pt x="2469" y="1636"/>
                  </a:lnTo>
                  <a:lnTo>
                    <a:pt x="2463" y="1620"/>
                  </a:lnTo>
                  <a:lnTo>
                    <a:pt x="2454" y="1608"/>
                  </a:lnTo>
                  <a:lnTo>
                    <a:pt x="2452" y="1606"/>
                  </a:lnTo>
                  <a:lnTo>
                    <a:pt x="2447" y="1600"/>
                  </a:lnTo>
                  <a:lnTo>
                    <a:pt x="2438" y="1591"/>
                  </a:lnTo>
                  <a:lnTo>
                    <a:pt x="2426" y="1579"/>
                  </a:lnTo>
                  <a:lnTo>
                    <a:pt x="2410" y="1564"/>
                  </a:lnTo>
                  <a:lnTo>
                    <a:pt x="2392" y="1545"/>
                  </a:lnTo>
                  <a:lnTo>
                    <a:pt x="2372" y="1525"/>
                  </a:lnTo>
                  <a:lnTo>
                    <a:pt x="2348" y="1502"/>
                  </a:lnTo>
                  <a:lnTo>
                    <a:pt x="2323" y="1477"/>
                  </a:lnTo>
                  <a:lnTo>
                    <a:pt x="2295" y="1449"/>
                  </a:lnTo>
                  <a:lnTo>
                    <a:pt x="2265" y="1420"/>
                  </a:lnTo>
                  <a:lnTo>
                    <a:pt x="2235" y="1389"/>
                  </a:lnTo>
                  <a:lnTo>
                    <a:pt x="2202" y="1357"/>
                  </a:lnTo>
                  <a:lnTo>
                    <a:pt x="2169" y="1323"/>
                  </a:lnTo>
                  <a:lnTo>
                    <a:pt x="2134" y="1289"/>
                  </a:lnTo>
                  <a:lnTo>
                    <a:pt x="2099" y="1254"/>
                  </a:lnTo>
                  <a:lnTo>
                    <a:pt x="2062" y="1218"/>
                  </a:lnTo>
                  <a:lnTo>
                    <a:pt x="2027" y="1182"/>
                  </a:lnTo>
                  <a:lnTo>
                    <a:pt x="1990" y="1146"/>
                  </a:lnTo>
                  <a:lnTo>
                    <a:pt x="1954" y="1110"/>
                  </a:lnTo>
                  <a:lnTo>
                    <a:pt x="1918" y="1074"/>
                  </a:lnTo>
                  <a:lnTo>
                    <a:pt x="1882" y="1039"/>
                  </a:lnTo>
                  <a:lnTo>
                    <a:pt x="1847" y="1003"/>
                  </a:lnTo>
                  <a:lnTo>
                    <a:pt x="1813" y="970"/>
                  </a:lnTo>
                  <a:lnTo>
                    <a:pt x="1780" y="937"/>
                  </a:lnTo>
                  <a:lnTo>
                    <a:pt x="1748" y="906"/>
                  </a:lnTo>
                  <a:lnTo>
                    <a:pt x="1718" y="875"/>
                  </a:lnTo>
                  <a:lnTo>
                    <a:pt x="1689" y="847"/>
                  </a:lnTo>
                  <a:lnTo>
                    <a:pt x="1663" y="821"/>
                  </a:lnTo>
                  <a:lnTo>
                    <a:pt x="1638" y="797"/>
                  </a:lnTo>
                  <a:lnTo>
                    <a:pt x="1616" y="775"/>
                  </a:lnTo>
                  <a:lnTo>
                    <a:pt x="1596" y="756"/>
                  </a:lnTo>
                  <a:lnTo>
                    <a:pt x="1579" y="740"/>
                  </a:lnTo>
                  <a:lnTo>
                    <a:pt x="1565" y="725"/>
                  </a:lnTo>
                  <a:lnTo>
                    <a:pt x="1560" y="721"/>
                  </a:lnTo>
                  <a:lnTo>
                    <a:pt x="1553" y="715"/>
                  </a:lnTo>
                  <a:lnTo>
                    <a:pt x="1546" y="711"/>
                  </a:lnTo>
                  <a:lnTo>
                    <a:pt x="1537" y="706"/>
                  </a:lnTo>
                  <a:lnTo>
                    <a:pt x="1527" y="704"/>
                  </a:lnTo>
                  <a:lnTo>
                    <a:pt x="1515" y="703"/>
                  </a:lnTo>
                  <a:lnTo>
                    <a:pt x="1501" y="705"/>
                  </a:lnTo>
                  <a:lnTo>
                    <a:pt x="1485" y="711"/>
                  </a:lnTo>
                  <a:lnTo>
                    <a:pt x="1468" y="720"/>
                  </a:lnTo>
                  <a:lnTo>
                    <a:pt x="1449" y="735"/>
                  </a:lnTo>
                  <a:lnTo>
                    <a:pt x="1428" y="754"/>
                  </a:lnTo>
                  <a:lnTo>
                    <a:pt x="1405" y="779"/>
                  </a:lnTo>
                  <a:lnTo>
                    <a:pt x="1383" y="808"/>
                  </a:lnTo>
                  <a:lnTo>
                    <a:pt x="1366" y="837"/>
                  </a:lnTo>
                  <a:lnTo>
                    <a:pt x="1270" y="1012"/>
                  </a:lnTo>
                  <a:lnTo>
                    <a:pt x="1259" y="1031"/>
                  </a:lnTo>
                  <a:lnTo>
                    <a:pt x="1244" y="1050"/>
                  </a:lnTo>
                  <a:lnTo>
                    <a:pt x="1226" y="1069"/>
                  </a:lnTo>
                  <a:lnTo>
                    <a:pt x="1194" y="1096"/>
                  </a:lnTo>
                  <a:lnTo>
                    <a:pt x="1161" y="1119"/>
                  </a:lnTo>
                  <a:lnTo>
                    <a:pt x="1125" y="1136"/>
                  </a:lnTo>
                  <a:lnTo>
                    <a:pt x="1089" y="1147"/>
                  </a:lnTo>
                  <a:lnTo>
                    <a:pt x="1052" y="1153"/>
                  </a:lnTo>
                  <a:lnTo>
                    <a:pt x="1014" y="1153"/>
                  </a:lnTo>
                  <a:lnTo>
                    <a:pt x="976" y="1147"/>
                  </a:lnTo>
                  <a:lnTo>
                    <a:pt x="944" y="1137"/>
                  </a:lnTo>
                  <a:lnTo>
                    <a:pt x="913" y="1123"/>
                  </a:lnTo>
                  <a:lnTo>
                    <a:pt x="883" y="1106"/>
                  </a:lnTo>
                  <a:lnTo>
                    <a:pt x="858" y="1085"/>
                  </a:lnTo>
                  <a:lnTo>
                    <a:pt x="833" y="1061"/>
                  </a:lnTo>
                  <a:lnTo>
                    <a:pt x="813" y="1034"/>
                  </a:lnTo>
                  <a:lnTo>
                    <a:pt x="796" y="1004"/>
                  </a:lnTo>
                  <a:lnTo>
                    <a:pt x="784" y="980"/>
                  </a:lnTo>
                  <a:lnTo>
                    <a:pt x="777" y="955"/>
                  </a:lnTo>
                  <a:lnTo>
                    <a:pt x="772" y="930"/>
                  </a:lnTo>
                  <a:lnTo>
                    <a:pt x="772" y="908"/>
                  </a:lnTo>
                  <a:lnTo>
                    <a:pt x="774" y="886"/>
                  </a:lnTo>
                  <a:lnTo>
                    <a:pt x="781" y="866"/>
                  </a:lnTo>
                  <a:lnTo>
                    <a:pt x="1064" y="203"/>
                  </a:lnTo>
                  <a:lnTo>
                    <a:pt x="1074" y="185"/>
                  </a:lnTo>
                  <a:lnTo>
                    <a:pt x="1086" y="166"/>
                  </a:lnTo>
                  <a:lnTo>
                    <a:pt x="1102" y="147"/>
                  </a:lnTo>
                  <a:lnTo>
                    <a:pt x="1120" y="126"/>
                  </a:lnTo>
                  <a:lnTo>
                    <a:pt x="1130" y="117"/>
                  </a:lnTo>
                  <a:lnTo>
                    <a:pt x="1142" y="106"/>
                  </a:lnTo>
                  <a:lnTo>
                    <a:pt x="1158" y="94"/>
                  </a:lnTo>
                  <a:lnTo>
                    <a:pt x="1176" y="81"/>
                  </a:lnTo>
                  <a:lnTo>
                    <a:pt x="1196" y="67"/>
                  </a:lnTo>
                  <a:lnTo>
                    <a:pt x="1220" y="53"/>
                  </a:lnTo>
                  <a:lnTo>
                    <a:pt x="1245" y="40"/>
                  </a:lnTo>
                  <a:lnTo>
                    <a:pt x="1274" y="28"/>
                  </a:lnTo>
                  <a:lnTo>
                    <a:pt x="1305" y="18"/>
                  </a:lnTo>
                  <a:lnTo>
                    <a:pt x="1338" y="10"/>
                  </a:lnTo>
                  <a:lnTo>
                    <a:pt x="1373" y="3"/>
                  </a:lnTo>
                  <a:lnTo>
                    <a:pt x="1412" y="0"/>
                  </a:lnTo>
                  <a:lnTo>
                    <a:pt x="14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0094C240-B927-79E8-02EA-91A14CC83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2663" y="2609851"/>
              <a:ext cx="149225" cy="147638"/>
            </a:xfrm>
            <a:custGeom>
              <a:avLst/>
              <a:gdLst>
                <a:gd name="T0" fmla="*/ 671 w 1031"/>
                <a:gd name="T1" fmla="*/ 657 h 1025"/>
                <a:gd name="T2" fmla="*/ 626 w 1031"/>
                <a:gd name="T3" fmla="*/ 679 h 1025"/>
                <a:gd name="T4" fmla="*/ 595 w 1031"/>
                <a:gd name="T5" fmla="*/ 718 h 1025"/>
                <a:gd name="T6" fmla="*/ 584 w 1031"/>
                <a:gd name="T7" fmla="*/ 766 h 1025"/>
                <a:gd name="T8" fmla="*/ 595 w 1031"/>
                <a:gd name="T9" fmla="*/ 817 h 1025"/>
                <a:gd name="T10" fmla="*/ 626 w 1031"/>
                <a:gd name="T11" fmla="*/ 854 h 1025"/>
                <a:gd name="T12" fmla="*/ 671 w 1031"/>
                <a:gd name="T13" fmla="*/ 877 h 1025"/>
                <a:gd name="T14" fmla="*/ 723 w 1031"/>
                <a:gd name="T15" fmla="*/ 877 h 1025"/>
                <a:gd name="T16" fmla="*/ 768 w 1031"/>
                <a:gd name="T17" fmla="*/ 854 h 1025"/>
                <a:gd name="T18" fmla="*/ 800 w 1031"/>
                <a:gd name="T19" fmla="*/ 816 h 1025"/>
                <a:gd name="T20" fmla="*/ 811 w 1031"/>
                <a:gd name="T21" fmla="*/ 766 h 1025"/>
                <a:gd name="T22" fmla="*/ 800 w 1031"/>
                <a:gd name="T23" fmla="*/ 718 h 1025"/>
                <a:gd name="T24" fmla="*/ 768 w 1031"/>
                <a:gd name="T25" fmla="*/ 679 h 1025"/>
                <a:gd name="T26" fmla="*/ 723 w 1031"/>
                <a:gd name="T27" fmla="*/ 657 h 1025"/>
                <a:gd name="T28" fmla="*/ 345 w 1031"/>
                <a:gd name="T29" fmla="*/ 0 h 1025"/>
                <a:gd name="T30" fmla="*/ 391 w 1031"/>
                <a:gd name="T31" fmla="*/ 12 h 1025"/>
                <a:gd name="T32" fmla="*/ 432 w 1031"/>
                <a:gd name="T33" fmla="*/ 39 h 1025"/>
                <a:gd name="T34" fmla="*/ 1007 w 1031"/>
                <a:gd name="T35" fmla="*/ 615 h 1025"/>
                <a:gd name="T36" fmla="*/ 1027 w 1031"/>
                <a:gd name="T37" fmla="*/ 659 h 1025"/>
                <a:gd name="T38" fmla="*/ 1031 w 1031"/>
                <a:gd name="T39" fmla="*/ 705 h 1025"/>
                <a:gd name="T40" fmla="*/ 1019 w 1031"/>
                <a:gd name="T41" fmla="*/ 751 h 1025"/>
                <a:gd name="T42" fmla="*/ 992 w 1031"/>
                <a:gd name="T43" fmla="*/ 791 h 1025"/>
                <a:gd name="T44" fmla="*/ 776 w 1031"/>
                <a:gd name="T45" fmla="*/ 1001 h 1025"/>
                <a:gd name="T46" fmla="*/ 732 w 1031"/>
                <a:gd name="T47" fmla="*/ 1021 h 1025"/>
                <a:gd name="T48" fmla="*/ 686 w 1031"/>
                <a:gd name="T49" fmla="*/ 1025 h 1025"/>
                <a:gd name="T50" fmla="*/ 640 w 1031"/>
                <a:gd name="T51" fmla="*/ 1013 h 1025"/>
                <a:gd name="T52" fmla="*/ 600 w 1031"/>
                <a:gd name="T53" fmla="*/ 985 h 1025"/>
                <a:gd name="T54" fmla="*/ 24 w 1031"/>
                <a:gd name="T55" fmla="*/ 409 h 1025"/>
                <a:gd name="T56" fmla="*/ 4 w 1031"/>
                <a:gd name="T57" fmla="*/ 367 h 1025"/>
                <a:gd name="T58" fmla="*/ 0 w 1031"/>
                <a:gd name="T59" fmla="*/ 320 h 1025"/>
                <a:gd name="T60" fmla="*/ 11 w 1031"/>
                <a:gd name="T61" fmla="*/ 275 h 1025"/>
                <a:gd name="T62" fmla="*/ 40 w 1031"/>
                <a:gd name="T63" fmla="*/ 234 h 1025"/>
                <a:gd name="T64" fmla="*/ 255 w 1031"/>
                <a:gd name="T65" fmla="*/ 24 h 1025"/>
                <a:gd name="T66" fmla="*/ 298 w 1031"/>
                <a:gd name="T67" fmla="*/ 4 h 1025"/>
                <a:gd name="T68" fmla="*/ 345 w 1031"/>
                <a:gd name="T69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1" h="1025">
                  <a:moveTo>
                    <a:pt x="698" y="654"/>
                  </a:moveTo>
                  <a:lnTo>
                    <a:pt x="671" y="657"/>
                  </a:lnTo>
                  <a:lnTo>
                    <a:pt x="648" y="665"/>
                  </a:lnTo>
                  <a:lnTo>
                    <a:pt x="626" y="679"/>
                  </a:lnTo>
                  <a:lnTo>
                    <a:pt x="609" y="696"/>
                  </a:lnTo>
                  <a:lnTo>
                    <a:pt x="595" y="718"/>
                  </a:lnTo>
                  <a:lnTo>
                    <a:pt x="587" y="741"/>
                  </a:lnTo>
                  <a:lnTo>
                    <a:pt x="584" y="766"/>
                  </a:lnTo>
                  <a:lnTo>
                    <a:pt x="587" y="793"/>
                  </a:lnTo>
                  <a:lnTo>
                    <a:pt x="595" y="817"/>
                  </a:lnTo>
                  <a:lnTo>
                    <a:pt x="609" y="837"/>
                  </a:lnTo>
                  <a:lnTo>
                    <a:pt x="626" y="854"/>
                  </a:lnTo>
                  <a:lnTo>
                    <a:pt x="648" y="868"/>
                  </a:lnTo>
                  <a:lnTo>
                    <a:pt x="671" y="877"/>
                  </a:lnTo>
                  <a:lnTo>
                    <a:pt x="698" y="880"/>
                  </a:lnTo>
                  <a:lnTo>
                    <a:pt x="723" y="877"/>
                  </a:lnTo>
                  <a:lnTo>
                    <a:pt x="748" y="868"/>
                  </a:lnTo>
                  <a:lnTo>
                    <a:pt x="768" y="854"/>
                  </a:lnTo>
                  <a:lnTo>
                    <a:pt x="785" y="837"/>
                  </a:lnTo>
                  <a:lnTo>
                    <a:pt x="800" y="816"/>
                  </a:lnTo>
                  <a:lnTo>
                    <a:pt x="808" y="793"/>
                  </a:lnTo>
                  <a:lnTo>
                    <a:pt x="811" y="766"/>
                  </a:lnTo>
                  <a:lnTo>
                    <a:pt x="808" y="741"/>
                  </a:lnTo>
                  <a:lnTo>
                    <a:pt x="800" y="718"/>
                  </a:lnTo>
                  <a:lnTo>
                    <a:pt x="785" y="696"/>
                  </a:lnTo>
                  <a:lnTo>
                    <a:pt x="768" y="679"/>
                  </a:lnTo>
                  <a:lnTo>
                    <a:pt x="748" y="665"/>
                  </a:lnTo>
                  <a:lnTo>
                    <a:pt x="723" y="657"/>
                  </a:lnTo>
                  <a:lnTo>
                    <a:pt x="698" y="654"/>
                  </a:lnTo>
                  <a:close/>
                  <a:moveTo>
                    <a:pt x="345" y="0"/>
                  </a:moveTo>
                  <a:lnTo>
                    <a:pt x="368" y="4"/>
                  </a:lnTo>
                  <a:lnTo>
                    <a:pt x="391" y="12"/>
                  </a:lnTo>
                  <a:lnTo>
                    <a:pt x="412" y="24"/>
                  </a:lnTo>
                  <a:lnTo>
                    <a:pt x="432" y="39"/>
                  </a:lnTo>
                  <a:lnTo>
                    <a:pt x="992" y="596"/>
                  </a:lnTo>
                  <a:lnTo>
                    <a:pt x="1007" y="615"/>
                  </a:lnTo>
                  <a:lnTo>
                    <a:pt x="1019" y="637"/>
                  </a:lnTo>
                  <a:lnTo>
                    <a:pt x="1027" y="659"/>
                  </a:lnTo>
                  <a:lnTo>
                    <a:pt x="1031" y="682"/>
                  </a:lnTo>
                  <a:lnTo>
                    <a:pt x="1031" y="705"/>
                  </a:lnTo>
                  <a:lnTo>
                    <a:pt x="1027" y="729"/>
                  </a:lnTo>
                  <a:lnTo>
                    <a:pt x="1019" y="751"/>
                  </a:lnTo>
                  <a:lnTo>
                    <a:pt x="1007" y="771"/>
                  </a:lnTo>
                  <a:lnTo>
                    <a:pt x="992" y="791"/>
                  </a:lnTo>
                  <a:lnTo>
                    <a:pt x="796" y="985"/>
                  </a:lnTo>
                  <a:lnTo>
                    <a:pt x="776" y="1001"/>
                  </a:lnTo>
                  <a:lnTo>
                    <a:pt x="755" y="1013"/>
                  </a:lnTo>
                  <a:lnTo>
                    <a:pt x="732" y="1021"/>
                  </a:lnTo>
                  <a:lnTo>
                    <a:pt x="709" y="1025"/>
                  </a:lnTo>
                  <a:lnTo>
                    <a:pt x="686" y="1025"/>
                  </a:lnTo>
                  <a:lnTo>
                    <a:pt x="663" y="1021"/>
                  </a:lnTo>
                  <a:lnTo>
                    <a:pt x="640" y="1013"/>
                  </a:lnTo>
                  <a:lnTo>
                    <a:pt x="619" y="1001"/>
                  </a:lnTo>
                  <a:lnTo>
                    <a:pt x="600" y="985"/>
                  </a:lnTo>
                  <a:lnTo>
                    <a:pt x="40" y="429"/>
                  </a:lnTo>
                  <a:lnTo>
                    <a:pt x="24" y="409"/>
                  </a:lnTo>
                  <a:lnTo>
                    <a:pt x="11" y="389"/>
                  </a:lnTo>
                  <a:lnTo>
                    <a:pt x="4" y="367"/>
                  </a:lnTo>
                  <a:lnTo>
                    <a:pt x="0" y="344"/>
                  </a:lnTo>
                  <a:lnTo>
                    <a:pt x="0" y="320"/>
                  </a:lnTo>
                  <a:lnTo>
                    <a:pt x="4" y="297"/>
                  </a:lnTo>
                  <a:lnTo>
                    <a:pt x="11" y="275"/>
                  </a:lnTo>
                  <a:lnTo>
                    <a:pt x="24" y="253"/>
                  </a:lnTo>
                  <a:lnTo>
                    <a:pt x="40" y="234"/>
                  </a:lnTo>
                  <a:lnTo>
                    <a:pt x="236" y="39"/>
                  </a:lnTo>
                  <a:lnTo>
                    <a:pt x="255" y="24"/>
                  </a:lnTo>
                  <a:lnTo>
                    <a:pt x="275" y="12"/>
                  </a:lnTo>
                  <a:lnTo>
                    <a:pt x="298" y="4"/>
                  </a:lnTo>
                  <a:lnTo>
                    <a:pt x="321" y="0"/>
                  </a:lnTo>
                  <a:lnTo>
                    <a:pt x="3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B82D277-096B-67E8-121B-3470E5718BF9}"/>
              </a:ext>
            </a:extLst>
          </p:cNvPr>
          <p:cNvGrpSpPr/>
          <p:nvPr/>
        </p:nvGrpSpPr>
        <p:grpSpPr>
          <a:xfrm>
            <a:off x="5664634" y="4415144"/>
            <a:ext cx="408090" cy="410866"/>
            <a:chOff x="7156450" y="2708275"/>
            <a:chExt cx="233363" cy="234950"/>
          </a:xfrm>
          <a:solidFill>
            <a:schemeClr val="bg1"/>
          </a:solidFill>
        </p:grpSpPr>
        <p:sp>
          <p:nvSpPr>
            <p:cNvPr id="57" name="Rectangle 33">
              <a:extLst>
                <a:ext uri="{FF2B5EF4-FFF2-40B4-BE49-F238E27FC236}">
                  <a16:creationId xmlns:a16="http://schemas.microsoft.com/office/drawing/2014/main" id="{3029BFEC-5857-8426-319D-26843F83A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2803525"/>
              <a:ext cx="41275" cy="1238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id="{7F162A1C-EEB0-2685-D872-37622391F4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15188" y="2708275"/>
              <a:ext cx="174625" cy="234950"/>
            </a:xfrm>
            <a:custGeom>
              <a:avLst/>
              <a:gdLst>
                <a:gd name="T0" fmla="*/ 790 w 2315"/>
                <a:gd name="T1" fmla="*/ 1051 h 3103"/>
                <a:gd name="T2" fmla="*/ 645 w 2315"/>
                <a:gd name="T3" fmla="*/ 1093 h 3103"/>
                <a:gd name="T4" fmla="*/ 513 w 2315"/>
                <a:gd name="T5" fmla="*/ 1176 h 3103"/>
                <a:gd name="T6" fmla="*/ 407 w 2315"/>
                <a:gd name="T7" fmla="*/ 1297 h 3103"/>
                <a:gd name="T8" fmla="*/ 338 w 2315"/>
                <a:gd name="T9" fmla="*/ 1438 h 3103"/>
                <a:gd name="T10" fmla="*/ 311 w 2315"/>
                <a:gd name="T11" fmla="*/ 1590 h 3103"/>
                <a:gd name="T12" fmla="*/ 324 w 2315"/>
                <a:gd name="T13" fmla="*/ 1743 h 3103"/>
                <a:gd name="T14" fmla="*/ 378 w 2315"/>
                <a:gd name="T15" fmla="*/ 1890 h 3103"/>
                <a:gd name="T16" fmla="*/ 473 w 2315"/>
                <a:gd name="T17" fmla="*/ 2018 h 3103"/>
                <a:gd name="T18" fmla="*/ 600 w 2315"/>
                <a:gd name="T19" fmla="*/ 2115 h 3103"/>
                <a:gd name="T20" fmla="*/ 741 w 2315"/>
                <a:gd name="T21" fmla="*/ 2170 h 3103"/>
                <a:gd name="T22" fmla="*/ 891 w 2315"/>
                <a:gd name="T23" fmla="*/ 2184 h 3103"/>
                <a:gd name="T24" fmla="*/ 1039 w 2315"/>
                <a:gd name="T25" fmla="*/ 2157 h 3103"/>
                <a:gd name="T26" fmla="*/ 1176 w 2315"/>
                <a:gd name="T27" fmla="*/ 2087 h 3103"/>
                <a:gd name="T28" fmla="*/ 1294 w 2315"/>
                <a:gd name="T29" fmla="*/ 1977 h 3103"/>
                <a:gd name="T30" fmla="*/ 1375 w 2315"/>
                <a:gd name="T31" fmla="*/ 1842 h 3103"/>
                <a:gd name="T32" fmla="*/ 1415 w 2315"/>
                <a:gd name="T33" fmla="*/ 1693 h 3103"/>
                <a:gd name="T34" fmla="*/ 1415 w 2315"/>
                <a:gd name="T35" fmla="*/ 1539 h 3103"/>
                <a:gd name="T36" fmla="*/ 1375 w 2315"/>
                <a:gd name="T37" fmla="*/ 1390 h 3103"/>
                <a:gd name="T38" fmla="*/ 1294 w 2315"/>
                <a:gd name="T39" fmla="*/ 1253 h 3103"/>
                <a:gd name="T40" fmla="*/ 1176 w 2315"/>
                <a:gd name="T41" fmla="*/ 1143 h 3103"/>
                <a:gd name="T42" fmla="*/ 1039 w 2315"/>
                <a:gd name="T43" fmla="*/ 1074 h 3103"/>
                <a:gd name="T44" fmla="*/ 891 w 2315"/>
                <a:gd name="T45" fmla="*/ 1046 h 3103"/>
                <a:gd name="T46" fmla="*/ 1320 w 2315"/>
                <a:gd name="T47" fmla="*/ 1046 h 3103"/>
                <a:gd name="T48" fmla="*/ 1417 w 2315"/>
                <a:gd name="T49" fmla="*/ 1140 h 3103"/>
                <a:gd name="T50" fmla="*/ 1515 w 2315"/>
                <a:gd name="T51" fmla="*/ 1297 h 3103"/>
                <a:gd name="T52" fmla="*/ 1571 w 2315"/>
                <a:gd name="T53" fmla="*/ 1468 h 3103"/>
                <a:gd name="T54" fmla="*/ 1584 w 2315"/>
                <a:gd name="T55" fmla="*/ 1647 h 3103"/>
                <a:gd name="T56" fmla="*/ 1555 w 2315"/>
                <a:gd name="T57" fmla="*/ 1825 h 3103"/>
                <a:gd name="T58" fmla="*/ 1484 w 2315"/>
                <a:gd name="T59" fmla="*/ 1992 h 3103"/>
                <a:gd name="T60" fmla="*/ 1664 w 2315"/>
                <a:gd name="T61" fmla="*/ 2118 h 3103"/>
                <a:gd name="T62" fmla="*/ 2315 w 2315"/>
                <a:gd name="T63" fmla="*/ 2800 h 3103"/>
                <a:gd name="T64" fmla="*/ 2307 w 2315"/>
                <a:gd name="T65" fmla="*/ 2859 h 3103"/>
                <a:gd name="T66" fmla="*/ 2276 w 2315"/>
                <a:gd name="T67" fmla="*/ 2943 h 3103"/>
                <a:gd name="T68" fmla="*/ 2209 w 2315"/>
                <a:gd name="T69" fmla="*/ 3030 h 3103"/>
                <a:gd name="T70" fmla="*/ 2128 w 2315"/>
                <a:gd name="T71" fmla="*/ 3078 h 3103"/>
                <a:gd name="T72" fmla="*/ 2053 w 2315"/>
                <a:gd name="T73" fmla="*/ 3099 h 3103"/>
                <a:gd name="T74" fmla="*/ 2010 w 2315"/>
                <a:gd name="T75" fmla="*/ 3103 h 3103"/>
                <a:gd name="T76" fmla="*/ 1403 w 2315"/>
                <a:gd name="T77" fmla="*/ 2335 h 3103"/>
                <a:gd name="T78" fmla="*/ 774 w 2315"/>
                <a:gd name="T79" fmla="*/ 2903 h 3103"/>
                <a:gd name="T80" fmla="*/ 657 w 2315"/>
                <a:gd name="T81" fmla="*/ 2320 h 3103"/>
                <a:gd name="T82" fmla="*/ 544 w 2315"/>
                <a:gd name="T83" fmla="*/ 2903 h 3103"/>
                <a:gd name="T84" fmla="*/ 545 w 2315"/>
                <a:gd name="T85" fmla="*/ 687 h 3103"/>
                <a:gd name="T86" fmla="*/ 657 w 2315"/>
                <a:gd name="T87" fmla="*/ 911 h 3103"/>
                <a:gd name="T88" fmla="*/ 774 w 2315"/>
                <a:gd name="T89" fmla="*/ 0 h 3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15" h="3103">
                  <a:moveTo>
                    <a:pt x="891" y="1046"/>
                  </a:moveTo>
                  <a:lnTo>
                    <a:pt x="841" y="1046"/>
                  </a:lnTo>
                  <a:lnTo>
                    <a:pt x="790" y="1051"/>
                  </a:lnTo>
                  <a:lnTo>
                    <a:pt x="741" y="1061"/>
                  </a:lnTo>
                  <a:lnTo>
                    <a:pt x="693" y="1074"/>
                  </a:lnTo>
                  <a:lnTo>
                    <a:pt x="645" y="1093"/>
                  </a:lnTo>
                  <a:lnTo>
                    <a:pt x="600" y="1116"/>
                  </a:lnTo>
                  <a:lnTo>
                    <a:pt x="555" y="1143"/>
                  </a:lnTo>
                  <a:lnTo>
                    <a:pt x="513" y="1176"/>
                  </a:lnTo>
                  <a:lnTo>
                    <a:pt x="474" y="1213"/>
                  </a:lnTo>
                  <a:lnTo>
                    <a:pt x="438" y="1253"/>
                  </a:lnTo>
                  <a:lnTo>
                    <a:pt x="407" y="1297"/>
                  </a:lnTo>
                  <a:lnTo>
                    <a:pt x="379" y="1342"/>
                  </a:lnTo>
                  <a:lnTo>
                    <a:pt x="356" y="1390"/>
                  </a:lnTo>
                  <a:lnTo>
                    <a:pt x="338" y="1438"/>
                  </a:lnTo>
                  <a:lnTo>
                    <a:pt x="325" y="1487"/>
                  </a:lnTo>
                  <a:lnTo>
                    <a:pt x="316" y="1539"/>
                  </a:lnTo>
                  <a:lnTo>
                    <a:pt x="311" y="1590"/>
                  </a:lnTo>
                  <a:lnTo>
                    <a:pt x="311" y="1641"/>
                  </a:lnTo>
                  <a:lnTo>
                    <a:pt x="316" y="1693"/>
                  </a:lnTo>
                  <a:lnTo>
                    <a:pt x="324" y="1743"/>
                  </a:lnTo>
                  <a:lnTo>
                    <a:pt x="338" y="1794"/>
                  </a:lnTo>
                  <a:lnTo>
                    <a:pt x="356" y="1842"/>
                  </a:lnTo>
                  <a:lnTo>
                    <a:pt x="378" y="1890"/>
                  </a:lnTo>
                  <a:lnTo>
                    <a:pt x="406" y="1935"/>
                  </a:lnTo>
                  <a:lnTo>
                    <a:pt x="437" y="1977"/>
                  </a:lnTo>
                  <a:lnTo>
                    <a:pt x="473" y="2018"/>
                  </a:lnTo>
                  <a:lnTo>
                    <a:pt x="513" y="2054"/>
                  </a:lnTo>
                  <a:lnTo>
                    <a:pt x="554" y="2087"/>
                  </a:lnTo>
                  <a:lnTo>
                    <a:pt x="600" y="2115"/>
                  </a:lnTo>
                  <a:lnTo>
                    <a:pt x="645" y="2138"/>
                  </a:lnTo>
                  <a:lnTo>
                    <a:pt x="693" y="2157"/>
                  </a:lnTo>
                  <a:lnTo>
                    <a:pt x="741" y="2170"/>
                  </a:lnTo>
                  <a:lnTo>
                    <a:pt x="790" y="2179"/>
                  </a:lnTo>
                  <a:lnTo>
                    <a:pt x="841" y="2184"/>
                  </a:lnTo>
                  <a:lnTo>
                    <a:pt x="891" y="2184"/>
                  </a:lnTo>
                  <a:lnTo>
                    <a:pt x="941" y="2179"/>
                  </a:lnTo>
                  <a:lnTo>
                    <a:pt x="990" y="2170"/>
                  </a:lnTo>
                  <a:lnTo>
                    <a:pt x="1039" y="2157"/>
                  </a:lnTo>
                  <a:lnTo>
                    <a:pt x="1087" y="2138"/>
                  </a:lnTo>
                  <a:lnTo>
                    <a:pt x="1132" y="2115"/>
                  </a:lnTo>
                  <a:lnTo>
                    <a:pt x="1176" y="2087"/>
                  </a:lnTo>
                  <a:lnTo>
                    <a:pt x="1218" y="2054"/>
                  </a:lnTo>
                  <a:lnTo>
                    <a:pt x="1258" y="2018"/>
                  </a:lnTo>
                  <a:lnTo>
                    <a:pt x="1294" y="1977"/>
                  </a:lnTo>
                  <a:lnTo>
                    <a:pt x="1326" y="1934"/>
                  </a:lnTo>
                  <a:lnTo>
                    <a:pt x="1352" y="1888"/>
                  </a:lnTo>
                  <a:lnTo>
                    <a:pt x="1375" y="1842"/>
                  </a:lnTo>
                  <a:lnTo>
                    <a:pt x="1393" y="1793"/>
                  </a:lnTo>
                  <a:lnTo>
                    <a:pt x="1406" y="1743"/>
                  </a:lnTo>
                  <a:lnTo>
                    <a:pt x="1415" y="1693"/>
                  </a:lnTo>
                  <a:lnTo>
                    <a:pt x="1419" y="1641"/>
                  </a:lnTo>
                  <a:lnTo>
                    <a:pt x="1419" y="1590"/>
                  </a:lnTo>
                  <a:lnTo>
                    <a:pt x="1415" y="1539"/>
                  </a:lnTo>
                  <a:lnTo>
                    <a:pt x="1406" y="1487"/>
                  </a:lnTo>
                  <a:lnTo>
                    <a:pt x="1393" y="1438"/>
                  </a:lnTo>
                  <a:lnTo>
                    <a:pt x="1375" y="1390"/>
                  </a:lnTo>
                  <a:lnTo>
                    <a:pt x="1352" y="1342"/>
                  </a:lnTo>
                  <a:lnTo>
                    <a:pt x="1325" y="1297"/>
                  </a:lnTo>
                  <a:lnTo>
                    <a:pt x="1294" y="1253"/>
                  </a:lnTo>
                  <a:lnTo>
                    <a:pt x="1258" y="1213"/>
                  </a:lnTo>
                  <a:lnTo>
                    <a:pt x="1218" y="1176"/>
                  </a:lnTo>
                  <a:lnTo>
                    <a:pt x="1176" y="1143"/>
                  </a:lnTo>
                  <a:lnTo>
                    <a:pt x="1132" y="1115"/>
                  </a:lnTo>
                  <a:lnTo>
                    <a:pt x="1086" y="1093"/>
                  </a:lnTo>
                  <a:lnTo>
                    <a:pt x="1039" y="1074"/>
                  </a:lnTo>
                  <a:lnTo>
                    <a:pt x="990" y="1061"/>
                  </a:lnTo>
                  <a:lnTo>
                    <a:pt x="941" y="1051"/>
                  </a:lnTo>
                  <a:lnTo>
                    <a:pt x="891" y="1046"/>
                  </a:lnTo>
                  <a:close/>
                  <a:moveTo>
                    <a:pt x="774" y="0"/>
                  </a:moveTo>
                  <a:lnTo>
                    <a:pt x="1320" y="0"/>
                  </a:lnTo>
                  <a:lnTo>
                    <a:pt x="1320" y="1046"/>
                  </a:lnTo>
                  <a:lnTo>
                    <a:pt x="1348" y="1069"/>
                  </a:lnTo>
                  <a:lnTo>
                    <a:pt x="1375" y="1094"/>
                  </a:lnTo>
                  <a:lnTo>
                    <a:pt x="1417" y="1140"/>
                  </a:lnTo>
                  <a:lnTo>
                    <a:pt x="1455" y="1191"/>
                  </a:lnTo>
                  <a:lnTo>
                    <a:pt x="1488" y="1242"/>
                  </a:lnTo>
                  <a:lnTo>
                    <a:pt x="1515" y="1297"/>
                  </a:lnTo>
                  <a:lnTo>
                    <a:pt x="1538" y="1352"/>
                  </a:lnTo>
                  <a:lnTo>
                    <a:pt x="1557" y="1410"/>
                  </a:lnTo>
                  <a:lnTo>
                    <a:pt x="1571" y="1468"/>
                  </a:lnTo>
                  <a:lnTo>
                    <a:pt x="1580" y="1528"/>
                  </a:lnTo>
                  <a:lnTo>
                    <a:pt x="1584" y="1587"/>
                  </a:lnTo>
                  <a:lnTo>
                    <a:pt x="1584" y="1647"/>
                  </a:lnTo>
                  <a:lnTo>
                    <a:pt x="1579" y="1707"/>
                  </a:lnTo>
                  <a:lnTo>
                    <a:pt x="1569" y="1766"/>
                  </a:lnTo>
                  <a:lnTo>
                    <a:pt x="1555" y="1825"/>
                  </a:lnTo>
                  <a:lnTo>
                    <a:pt x="1536" y="1881"/>
                  </a:lnTo>
                  <a:lnTo>
                    <a:pt x="1512" y="1937"/>
                  </a:lnTo>
                  <a:lnTo>
                    <a:pt x="1484" y="1992"/>
                  </a:lnTo>
                  <a:lnTo>
                    <a:pt x="1451" y="2043"/>
                  </a:lnTo>
                  <a:lnTo>
                    <a:pt x="1579" y="2171"/>
                  </a:lnTo>
                  <a:lnTo>
                    <a:pt x="1664" y="2118"/>
                  </a:lnTo>
                  <a:lnTo>
                    <a:pt x="2315" y="2786"/>
                  </a:lnTo>
                  <a:lnTo>
                    <a:pt x="2315" y="2791"/>
                  </a:lnTo>
                  <a:lnTo>
                    <a:pt x="2315" y="2800"/>
                  </a:lnTo>
                  <a:lnTo>
                    <a:pt x="2314" y="2815"/>
                  </a:lnTo>
                  <a:lnTo>
                    <a:pt x="2311" y="2835"/>
                  </a:lnTo>
                  <a:lnTo>
                    <a:pt x="2307" y="2859"/>
                  </a:lnTo>
                  <a:lnTo>
                    <a:pt x="2300" y="2884"/>
                  </a:lnTo>
                  <a:lnTo>
                    <a:pt x="2290" y="2913"/>
                  </a:lnTo>
                  <a:lnTo>
                    <a:pt x="2276" y="2943"/>
                  </a:lnTo>
                  <a:lnTo>
                    <a:pt x="2257" y="2974"/>
                  </a:lnTo>
                  <a:lnTo>
                    <a:pt x="2234" y="3005"/>
                  </a:lnTo>
                  <a:lnTo>
                    <a:pt x="2209" y="3030"/>
                  </a:lnTo>
                  <a:lnTo>
                    <a:pt x="2183" y="3050"/>
                  </a:lnTo>
                  <a:lnTo>
                    <a:pt x="2156" y="3066"/>
                  </a:lnTo>
                  <a:lnTo>
                    <a:pt x="2128" y="3078"/>
                  </a:lnTo>
                  <a:lnTo>
                    <a:pt x="2101" y="3087"/>
                  </a:lnTo>
                  <a:lnTo>
                    <a:pt x="2076" y="3095"/>
                  </a:lnTo>
                  <a:lnTo>
                    <a:pt x="2053" y="3099"/>
                  </a:lnTo>
                  <a:lnTo>
                    <a:pt x="2034" y="3102"/>
                  </a:lnTo>
                  <a:lnTo>
                    <a:pt x="2019" y="3103"/>
                  </a:lnTo>
                  <a:lnTo>
                    <a:pt x="2010" y="3103"/>
                  </a:lnTo>
                  <a:lnTo>
                    <a:pt x="2006" y="3103"/>
                  </a:lnTo>
                  <a:lnTo>
                    <a:pt x="1355" y="2435"/>
                  </a:lnTo>
                  <a:lnTo>
                    <a:pt x="1403" y="2335"/>
                  </a:lnTo>
                  <a:lnTo>
                    <a:pt x="1320" y="2252"/>
                  </a:lnTo>
                  <a:lnTo>
                    <a:pt x="1320" y="2903"/>
                  </a:lnTo>
                  <a:lnTo>
                    <a:pt x="774" y="2903"/>
                  </a:lnTo>
                  <a:lnTo>
                    <a:pt x="774" y="2345"/>
                  </a:lnTo>
                  <a:lnTo>
                    <a:pt x="715" y="2336"/>
                  </a:lnTo>
                  <a:lnTo>
                    <a:pt x="657" y="2320"/>
                  </a:lnTo>
                  <a:lnTo>
                    <a:pt x="600" y="2300"/>
                  </a:lnTo>
                  <a:lnTo>
                    <a:pt x="544" y="2274"/>
                  </a:lnTo>
                  <a:lnTo>
                    <a:pt x="544" y="2903"/>
                  </a:lnTo>
                  <a:lnTo>
                    <a:pt x="0" y="2903"/>
                  </a:lnTo>
                  <a:lnTo>
                    <a:pt x="0" y="687"/>
                  </a:lnTo>
                  <a:lnTo>
                    <a:pt x="545" y="687"/>
                  </a:lnTo>
                  <a:lnTo>
                    <a:pt x="545" y="957"/>
                  </a:lnTo>
                  <a:lnTo>
                    <a:pt x="601" y="932"/>
                  </a:lnTo>
                  <a:lnTo>
                    <a:pt x="657" y="911"/>
                  </a:lnTo>
                  <a:lnTo>
                    <a:pt x="715" y="896"/>
                  </a:lnTo>
                  <a:lnTo>
                    <a:pt x="774" y="885"/>
                  </a:lnTo>
                  <a:lnTo>
                    <a:pt x="7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59" name="Freeform 12">
            <a:extLst>
              <a:ext uri="{FF2B5EF4-FFF2-40B4-BE49-F238E27FC236}">
                <a16:creationId xmlns:a16="http://schemas.microsoft.com/office/drawing/2014/main" id="{8BAD2D8C-914E-B4D3-F2C4-EBBE3634B87F}"/>
              </a:ext>
            </a:extLst>
          </p:cNvPr>
          <p:cNvSpPr>
            <a:spLocks noEditPoints="1"/>
          </p:cNvSpPr>
          <p:nvPr/>
        </p:nvSpPr>
        <p:spPr bwMode="auto">
          <a:xfrm>
            <a:off x="5682246" y="2373711"/>
            <a:ext cx="372867" cy="295926"/>
          </a:xfrm>
          <a:custGeom>
            <a:avLst/>
            <a:gdLst>
              <a:gd name="T0" fmla="*/ 3526 w 3526"/>
              <a:gd name="T1" fmla="*/ 2803 h 2803"/>
              <a:gd name="T2" fmla="*/ 0 w 3526"/>
              <a:gd name="T3" fmla="*/ 1227 h 2803"/>
              <a:gd name="T4" fmla="*/ 69 w 3526"/>
              <a:gd name="T5" fmla="*/ 1291 h 2803"/>
              <a:gd name="T6" fmla="*/ 150 w 3526"/>
              <a:gd name="T7" fmla="*/ 1340 h 2803"/>
              <a:gd name="T8" fmla="*/ 241 w 3526"/>
              <a:gd name="T9" fmla="*/ 1372 h 2803"/>
              <a:gd name="T10" fmla="*/ 341 w 3526"/>
              <a:gd name="T11" fmla="*/ 1382 h 2803"/>
              <a:gd name="T12" fmla="*/ 513 w 3526"/>
              <a:gd name="T13" fmla="*/ 1663 h 2803"/>
              <a:gd name="T14" fmla="*/ 921 w 3526"/>
              <a:gd name="T15" fmla="*/ 1382 h 2803"/>
              <a:gd name="T16" fmla="*/ 2494 w 3526"/>
              <a:gd name="T17" fmla="*/ 1663 h 2803"/>
              <a:gd name="T18" fmla="*/ 2900 w 3526"/>
              <a:gd name="T19" fmla="*/ 1382 h 2803"/>
              <a:gd name="T20" fmla="*/ 3223 w 3526"/>
              <a:gd name="T21" fmla="*/ 1379 h 2803"/>
              <a:gd name="T22" fmla="*/ 3323 w 3526"/>
              <a:gd name="T23" fmla="*/ 1355 h 2803"/>
              <a:gd name="T24" fmla="*/ 3414 w 3526"/>
              <a:gd name="T25" fmla="*/ 1309 h 2803"/>
              <a:gd name="T26" fmla="*/ 3492 w 3526"/>
              <a:gd name="T27" fmla="*/ 1245 h 2803"/>
              <a:gd name="T28" fmla="*/ 1317 w 3526"/>
              <a:gd name="T29" fmla="*/ 133 h 2803"/>
              <a:gd name="T30" fmla="*/ 2217 w 3526"/>
              <a:gd name="T31" fmla="*/ 350 h 2803"/>
              <a:gd name="T32" fmla="*/ 1317 w 3526"/>
              <a:gd name="T33" fmla="*/ 133 h 2803"/>
              <a:gd name="T34" fmla="*/ 2284 w 3526"/>
              <a:gd name="T35" fmla="*/ 0 h 2803"/>
              <a:gd name="T36" fmla="*/ 2317 w 3526"/>
              <a:gd name="T37" fmla="*/ 9 h 2803"/>
              <a:gd name="T38" fmla="*/ 2341 w 3526"/>
              <a:gd name="T39" fmla="*/ 32 h 2803"/>
              <a:gd name="T40" fmla="*/ 2350 w 3526"/>
              <a:gd name="T41" fmla="*/ 67 h 2803"/>
              <a:gd name="T42" fmla="*/ 3526 w 3526"/>
              <a:gd name="T43" fmla="*/ 350 h 2803"/>
              <a:gd name="T44" fmla="*/ 3514 w 3526"/>
              <a:gd name="T45" fmla="*/ 1041 h 2803"/>
              <a:gd name="T46" fmla="*/ 3476 w 3526"/>
              <a:gd name="T47" fmla="*/ 1123 h 2803"/>
              <a:gd name="T48" fmla="*/ 3420 w 3526"/>
              <a:gd name="T49" fmla="*/ 1193 h 2803"/>
              <a:gd name="T50" fmla="*/ 3347 w 3526"/>
              <a:gd name="T51" fmla="*/ 1246 h 2803"/>
              <a:gd name="T52" fmla="*/ 3263 w 3526"/>
              <a:gd name="T53" fmla="*/ 1281 h 2803"/>
              <a:gd name="T54" fmla="*/ 3169 w 3526"/>
              <a:gd name="T55" fmla="*/ 1293 h 2803"/>
              <a:gd name="T56" fmla="*/ 2900 w 3526"/>
              <a:gd name="T57" fmla="*/ 1184 h 2803"/>
              <a:gd name="T58" fmla="*/ 2494 w 3526"/>
              <a:gd name="T59" fmla="*/ 1293 h 2803"/>
              <a:gd name="T60" fmla="*/ 921 w 3526"/>
              <a:gd name="T61" fmla="*/ 1184 h 2803"/>
              <a:gd name="T62" fmla="*/ 513 w 3526"/>
              <a:gd name="T63" fmla="*/ 1293 h 2803"/>
              <a:gd name="T64" fmla="*/ 294 w 3526"/>
              <a:gd name="T65" fmla="*/ 1291 h 2803"/>
              <a:gd name="T66" fmla="*/ 208 w 3526"/>
              <a:gd name="T67" fmla="*/ 1268 h 2803"/>
              <a:gd name="T68" fmla="*/ 131 w 3526"/>
              <a:gd name="T69" fmla="*/ 1226 h 2803"/>
              <a:gd name="T70" fmla="*/ 66 w 3526"/>
              <a:gd name="T71" fmla="*/ 1167 h 2803"/>
              <a:gd name="T72" fmla="*/ 17 w 3526"/>
              <a:gd name="T73" fmla="*/ 1094 h 2803"/>
              <a:gd name="T74" fmla="*/ 0 w 3526"/>
              <a:gd name="T75" fmla="*/ 350 h 2803"/>
              <a:gd name="T76" fmla="*/ 1182 w 3526"/>
              <a:gd name="T77" fmla="*/ 67 h 2803"/>
              <a:gd name="T78" fmla="*/ 1192 w 3526"/>
              <a:gd name="T79" fmla="*/ 32 h 2803"/>
              <a:gd name="T80" fmla="*/ 1216 w 3526"/>
              <a:gd name="T81" fmla="*/ 9 h 2803"/>
              <a:gd name="T82" fmla="*/ 1250 w 3526"/>
              <a:gd name="T83" fmla="*/ 0 h 2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526" h="2803">
                <a:moveTo>
                  <a:pt x="3526" y="1207"/>
                </a:moveTo>
                <a:lnTo>
                  <a:pt x="3526" y="2803"/>
                </a:lnTo>
                <a:lnTo>
                  <a:pt x="0" y="2803"/>
                </a:lnTo>
                <a:lnTo>
                  <a:pt x="0" y="1227"/>
                </a:lnTo>
                <a:lnTo>
                  <a:pt x="32" y="1260"/>
                </a:lnTo>
                <a:lnTo>
                  <a:pt x="69" y="1291"/>
                </a:lnTo>
                <a:lnTo>
                  <a:pt x="108" y="1318"/>
                </a:lnTo>
                <a:lnTo>
                  <a:pt x="150" y="1340"/>
                </a:lnTo>
                <a:lnTo>
                  <a:pt x="195" y="1359"/>
                </a:lnTo>
                <a:lnTo>
                  <a:pt x="241" y="1372"/>
                </a:lnTo>
                <a:lnTo>
                  <a:pt x="290" y="1379"/>
                </a:lnTo>
                <a:lnTo>
                  <a:pt x="341" y="1382"/>
                </a:lnTo>
                <a:lnTo>
                  <a:pt x="513" y="1382"/>
                </a:lnTo>
                <a:lnTo>
                  <a:pt x="513" y="1663"/>
                </a:lnTo>
                <a:lnTo>
                  <a:pt x="921" y="1663"/>
                </a:lnTo>
                <a:lnTo>
                  <a:pt x="921" y="1382"/>
                </a:lnTo>
                <a:lnTo>
                  <a:pt x="2494" y="1382"/>
                </a:lnTo>
                <a:lnTo>
                  <a:pt x="2494" y="1663"/>
                </a:lnTo>
                <a:lnTo>
                  <a:pt x="2900" y="1663"/>
                </a:lnTo>
                <a:lnTo>
                  <a:pt x="2900" y="1382"/>
                </a:lnTo>
                <a:lnTo>
                  <a:pt x="3169" y="1382"/>
                </a:lnTo>
                <a:lnTo>
                  <a:pt x="3223" y="1379"/>
                </a:lnTo>
                <a:lnTo>
                  <a:pt x="3275" y="1371"/>
                </a:lnTo>
                <a:lnTo>
                  <a:pt x="3323" y="1355"/>
                </a:lnTo>
                <a:lnTo>
                  <a:pt x="3371" y="1335"/>
                </a:lnTo>
                <a:lnTo>
                  <a:pt x="3414" y="1309"/>
                </a:lnTo>
                <a:lnTo>
                  <a:pt x="3455" y="1280"/>
                </a:lnTo>
                <a:lnTo>
                  <a:pt x="3492" y="1245"/>
                </a:lnTo>
                <a:lnTo>
                  <a:pt x="3526" y="1207"/>
                </a:lnTo>
                <a:close/>
                <a:moveTo>
                  <a:pt x="1317" y="133"/>
                </a:moveTo>
                <a:lnTo>
                  <a:pt x="1317" y="350"/>
                </a:lnTo>
                <a:lnTo>
                  <a:pt x="2217" y="350"/>
                </a:lnTo>
                <a:lnTo>
                  <a:pt x="2217" y="133"/>
                </a:lnTo>
                <a:lnTo>
                  <a:pt x="1317" y="133"/>
                </a:lnTo>
                <a:close/>
                <a:moveTo>
                  <a:pt x="1250" y="0"/>
                </a:moveTo>
                <a:lnTo>
                  <a:pt x="2284" y="0"/>
                </a:lnTo>
                <a:lnTo>
                  <a:pt x="2301" y="2"/>
                </a:lnTo>
                <a:lnTo>
                  <a:pt x="2317" y="9"/>
                </a:lnTo>
                <a:lnTo>
                  <a:pt x="2330" y="19"/>
                </a:lnTo>
                <a:lnTo>
                  <a:pt x="2341" y="32"/>
                </a:lnTo>
                <a:lnTo>
                  <a:pt x="2348" y="49"/>
                </a:lnTo>
                <a:lnTo>
                  <a:pt x="2350" y="67"/>
                </a:lnTo>
                <a:lnTo>
                  <a:pt x="2350" y="350"/>
                </a:lnTo>
                <a:lnTo>
                  <a:pt x="3526" y="350"/>
                </a:lnTo>
                <a:lnTo>
                  <a:pt x="3526" y="995"/>
                </a:lnTo>
                <a:lnTo>
                  <a:pt x="3514" y="1041"/>
                </a:lnTo>
                <a:lnTo>
                  <a:pt x="3498" y="1083"/>
                </a:lnTo>
                <a:lnTo>
                  <a:pt x="3476" y="1123"/>
                </a:lnTo>
                <a:lnTo>
                  <a:pt x="3450" y="1160"/>
                </a:lnTo>
                <a:lnTo>
                  <a:pt x="3420" y="1193"/>
                </a:lnTo>
                <a:lnTo>
                  <a:pt x="3385" y="1221"/>
                </a:lnTo>
                <a:lnTo>
                  <a:pt x="3347" y="1246"/>
                </a:lnTo>
                <a:lnTo>
                  <a:pt x="3306" y="1267"/>
                </a:lnTo>
                <a:lnTo>
                  <a:pt x="3263" y="1281"/>
                </a:lnTo>
                <a:lnTo>
                  <a:pt x="3216" y="1291"/>
                </a:lnTo>
                <a:lnTo>
                  <a:pt x="3169" y="1293"/>
                </a:lnTo>
                <a:lnTo>
                  <a:pt x="2900" y="1293"/>
                </a:lnTo>
                <a:lnTo>
                  <a:pt x="2900" y="1184"/>
                </a:lnTo>
                <a:lnTo>
                  <a:pt x="2494" y="1184"/>
                </a:lnTo>
                <a:lnTo>
                  <a:pt x="2494" y="1293"/>
                </a:lnTo>
                <a:lnTo>
                  <a:pt x="921" y="1293"/>
                </a:lnTo>
                <a:lnTo>
                  <a:pt x="921" y="1184"/>
                </a:lnTo>
                <a:lnTo>
                  <a:pt x="513" y="1184"/>
                </a:lnTo>
                <a:lnTo>
                  <a:pt x="513" y="1293"/>
                </a:lnTo>
                <a:lnTo>
                  <a:pt x="341" y="1293"/>
                </a:lnTo>
                <a:lnTo>
                  <a:pt x="294" y="1291"/>
                </a:lnTo>
                <a:lnTo>
                  <a:pt x="250" y="1282"/>
                </a:lnTo>
                <a:lnTo>
                  <a:pt x="208" y="1268"/>
                </a:lnTo>
                <a:lnTo>
                  <a:pt x="168" y="1249"/>
                </a:lnTo>
                <a:lnTo>
                  <a:pt x="131" y="1226"/>
                </a:lnTo>
                <a:lnTo>
                  <a:pt x="96" y="1198"/>
                </a:lnTo>
                <a:lnTo>
                  <a:pt x="66" y="1167"/>
                </a:lnTo>
                <a:lnTo>
                  <a:pt x="40" y="1132"/>
                </a:lnTo>
                <a:lnTo>
                  <a:pt x="17" y="1094"/>
                </a:lnTo>
                <a:lnTo>
                  <a:pt x="0" y="1054"/>
                </a:lnTo>
                <a:lnTo>
                  <a:pt x="0" y="350"/>
                </a:lnTo>
                <a:lnTo>
                  <a:pt x="1182" y="350"/>
                </a:lnTo>
                <a:lnTo>
                  <a:pt x="1182" y="67"/>
                </a:lnTo>
                <a:lnTo>
                  <a:pt x="1185" y="49"/>
                </a:lnTo>
                <a:lnTo>
                  <a:pt x="1192" y="32"/>
                </a:lnTo>
                <a:lnTo>
                  <a:pt x="1202" y="19"/>
                </a:lnTo>
                <a:lnTo>
                  <a:pt x="1216" y="9"/>
                </a:lnTo>
                <a:lnTo>
                  <a:pt x="1232" y="2"/>
                </a:lnTo>
                <a:lnTo>
                  <a:pt x="125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AFC411B-9545-F319-BFAA-7229B2004776}"/>
              </a:ext>
            </a:extLst>
          </p:cNvPr>
          <p:cNvGrpSpPr/>
          <p:nvPr/>
        </p:nvGrpSpPr>
        <p:grpSpPr>
          <a:xfrm>
            <a:off x="5686878" y="3025727"/>
            <a:ext cx="363603" cy="399432"/>
            <a:chOff x="4776788" y="2243138"/>
            <a:chExt cx="434976" cy="477838"/>
          </a:xfrm>
          <a:solidFill>
            <a:schemeClr val="bg1"/>
          </a:solidFill>
        </p:grpSpPr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F4F2A6DC-5FD3-6320-54B5-FC1BF59EAE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8226" y="2316163"/>
              <a:ext cx="292100" cy="404813"/>
            </a:xfrm>
            <a:custGeom>
              <a:avLst/>
              <a:gdLst>
                <a:gd name="T0" fmla="*/ 750 w 2029"/>
                <a:gd name="T1" fmla="*/ 299 h 2800"/>
                <a:gd name="T2" fmla="*/ 479 w 2029"/>
                <a:gd name="T3" fmla="*/ 466 h 2800"/>
                <a:gd name="T4" fmla="*/ 304 w 2029"/>
                <a:gd name="T5" fmla="*/ 723 h 2800"/>
                <a:gd name="T6" fmla="*/ 259 w 2029"/>
                <a:gd name="T7" fmla="*/ 1034 h 2800"/>
                <a:gd name="T8" fmla="*/ 314 w 2029"/>
                <a:gd name="T9" fmla="*/ 1283 h 2800"/>
                <a:gd name="T10" fmla="*/ 414 w 2029"/>
                <a:gd name="T11" fmla="*/ 1472 h 2800"/>
                <a:gd name="T12" fmla="*/ 530 w 2029"/>
                <a:gd name="T13" fmla="*/ 1646 h 2800"/>
                <a:gd name="T14" fmla="*/ 603 w 2029"/>
                <a:gd name="T15" fmla="*/ 1843 h 2800"/>
                <a:gd name="T16" fmla="*/ 647 w 2029"/>
                <a:gd name="T17" fmla="*/ 1978 h 2800"/>
                <a:gd name="T18" fmla="*/ 1346 w 2029"/>
                <a:gd name="T19" fmla="*/ 2011 h 2800"/>
                <a:gd name="T20" fmla="*/ 1421 w 2029"/>
                <a:gd name="T21" fmla="*/ 1912 h 2800"/>
                <a:gd name="T22" fmla="*/ 1460 w 2029"/>
                <a:gd name="T23" fmla="*/ 1721 h 2800"/>
                <a:gd name="T24" fmla="*/ 1570 w 2029"/>
                <a:gd name="T25" fmla="*/ 1538 h 2800"/>
                <a:gd name="T26" fmla="*/ 1678 w 2029"/>
                <a:gd name="T27" fmla="*/ 1364 h 2800"/>
                <a:gd name="T28" fmla="*/ 1756 w 2029"/>
                <a:gd name="T29" fmla="*/ 1143 h 2800"/>
                <a:gd name="T30" fmla="*/ 1760 w 2029"/>
                <a:gd name="T31" fmla="*/ 844 h 2800"/>
                <a:gd name="T32" fmla="*/ 1634 w 2029"/>
                <a:gd name="T33" fmla="*/ 559 h 2800"/>
                <a:gd name="T34" fmla="*/ 1397 w 2029"/>
                <a:gd name="T35" fmla="*/ 352 h 2800"/>
                <a:gd name="T36" fmla="*/ 1084 w 2029"/>
                <a:gd name="T37" fmla="*/ 258 h 2800"/>
                <a:gd name="T38" fmla="*/ 1258 w 2029"/>
                <a:gd name="T39" fmla="*/ 29 h 2800"/>
                <a:gd name="T40" fmla="*/ 1613 w 2029"/>
                <a:gd name="T41" fmla="*/ 188 h 2800"/>
                <a:gd name="T42" fmla="*/ 1877 w 2029"/>
                <a:gd name="T43" fmla="*/ 461 h 2800"/>
                <a:gd name="T44" fmla="*/ 2015 w 2029"/>
                <a:gd name="T45" fmla="*/ 815 h 2800"/>
                <a:gd name="T46" fmla="*/ 2013 w 2029"/>
                <a:gd name="T47" fmla="*/ 1166 h 2800"/>
                <a:gd name="T48" fmla="*/ 1934 w 2029"/>
                <a:gd name="T49" fmla="*/ 1424 h 2800"/>
                <a:gd name="T50" fmla="*/ 1825 w 2029"/>
                <a:gd name="T51" fmla="*/ 1617 h 2800"/>
                <a:gd name="T52" fmla="*/ 1714 w 2029"/>
                <a:gd name="T53" fmla="*/ 1785 h 2800"/>
                <a:gd name="T54" fmla="*/ 1677 w 2029"/>
                <a:gd name="T55" fmla="*/ 1934 h 2800"/>
                <a:gd name="T56" fmla="*/ 1572 w 2029"/>
                <a:gd name="T57" fmla="*/ 2150 h 2800"/>
                <a:gd name="T58" fmla="*/ 1487 w 2029"/>
                <a:gd name="T59" fmla="*/ 2294 h 2800"/>
                <a:gd name="T60" fmla="*/ 1480 w 2029"/>
                <a:gd name="T61" fmla="*/ 2429 h 2800"/>
                <a:gd name="T62" fmla="*/ 1476 w 2029"/>
                <a:gd name="T63" fmla="*/ 2492 h 2800"/>
                <a:gd name="T64" fmla="*/ 1446 w 2029"/>
                <a:gd name="T65" fmla="*/ 2575 h 2800"/>
                <a:gd name="T66" fmla="*/ 1340 w 2029"/>
                <a:gd name="T67" fmla="*/ 2666 h 2800"/>
                <a:gd name="T68" fmla="*/ 1184 w 2029"/>
                <a:gd name="T69" fmla="*/ 2779 h 2800"/>
                <a:gd name="T70" fmla="*/ 891 w 2029"/>
                <a:gd name="T71" fmla="*/ 2798 h 2800"/>
                <a:gd name="T72" fmla="*/ 762 w 2029"/>
                <a:gd name="T73" fmla="*/ 2698 h 2800"/>
                <a:gd name="T74" fmla="*/ 607 w 2029"/>
                <a:gd name="T75" fmla="*/ 2606 h 2800"/>
                <a:gd name="T76" fmla="*/ 556 w 2029"/>
                <a:gd name="T77" fmla="*/ 2509 h 2800"/>
                <a:gd name="T78" fmla="*/ 551 w 2029"/>
                <a:gd name="T79" fmla="*/ 2466 h 2800"/>
                <a:gd name="T80" fmla="*/ 545 w 2029"/>
                <a:gd name="T81" fmla="*/ 2350 h 2800"/>
                <a:gd name="T82" fmla="*/ 538 w 2029"/>
                <a:gd name="T83" fmla="*/ 2221 h 2800"/>
                <a:gd name="T84" fmla="*/ 376 w 2029"/>
                <a:gd name="T85" fmla="*/ 2025 h 2800"/>
                <a:gd name="T86" fmla="*/ 340 w 2029"/>
                <a:gd name="T87" fmla="*/ 1839 h 2800"/>
                <a:gd name="T88" fmla="*/ 248 w 2029"/>
                <a:gd name="T89" fmla="*/ 1682 h 2800"/>
                <a:gd name="T90" fmla="*/ 138 w 2029"/>
                <a:gd name="T91" fmla="*/ 1508 h 2800"/>
                <a:gd name="T92" fmla="*/ 41 w 2029"/>
                <a:gd name="T93" fmla="*/ 1278 h 2800"/>
                <a:gd name="T94" fmla="*/ 0 w 2029"/>
                <a:gd name="T95" fmla="*/ 973 h 2800"/>
                <a:gd name="T96" fmla="*/ 80 w 2029"/>
                <a:gd name="T97" fmla="*/ 595 h 2800"/>
                <a:gd name="T98" fmla="*/ 298 w 2029"/>
                <a:gd name="T99" fmla="*/ 286 h 2800"/>
                <a:gd name="T100" fmla="*/ 621 w 2029"/>
                <a:gd name="T101" fmla="*/ 77 h 2800"/>
                <a:gd name="T102" fmla="*/ 1014 w 2029"/>
                <a:gd name="T103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29" h="2800">
                  <a:moveTo>
                    <a:pt x="1014" y="255"/>
                  </a:moveTo>
                  <a:lnTo>
                    <a:pt x="945" y="258"/>
                  </a:lnTo>
                  <a:lnTo>
                    <a:pt x="878" y="266"/>
                  </a:lnTo>
                  <a:lnTo>
                    <a:pt x="813" y="281"/>
                  </a:lnTo>
                  <a:lnTo>
                    <a:pt x="750" y="299"/>
                  </a:lnTo>
                  <a:lnTo>
                    <a:pt x="690" y="324"/>
                  </a:lnTo>
                  <a:lnTo>
                    <a:pt x="632" y="354"/>
                  </a:lnTo>
                  <a:lnTo>
                    <a:pt x="578" y="387"/>
                  </a:lnTo>
                  <a:lnTo>
                    <a:pt x="527" y="424"/>
                  </a:lnTo>
                  <a:lnTo>
                    <a:pt x="479" y="466"/>
                  </a:lnTo>
                  <a:lnTo>
                    <a:pt x="435" y="511"/>
                  </a:lnTo>
                  <a:lnTo>
                    <a:pt x="396" y="559"/>
                  </a:lnTo>
                  <a:lnTo>
                    <a:pt x="361" y="611"/>
                  </a:lnTo>
                  <a:lnTo>
                    <a:pt x="330" y="666"/>
                  </a:lnTo>
                  <a:lnTo>
                    <a:pt x="304" y="723"/>
                  </a:lnTo>
                  <a:lnTo>
                    <a:pt x="284" y="783"/>
                  </a:lnTo>
                  <a:lnTo>
                    <a:pt x="270" y="844"/>
                  </a:lnTo>
                  <a:lnTo>
                    <a:pt x="260" y="908"/>
                  </a:lnTo>
                  <a:lnTo>
                    <a:pt x="257" y="973"/>
                  </a:lnTo>
                  <a:lnTo>
                    <a:pt x="259" y="1034"/>
                  </a:lnTo>
                  <a:lnTo>
                    <a:pt x="264" y="1090"/>
                  </a:lnTo>
                  <a:lnTo>
                    <a:pt x="273" y="1143"/>
                  </a:lnTo>
                  <a:lnTo>
                    <a:pt x="284" y="1193"/>
                  </a:lnTo>
                  <a:lnTo>
                    <a:pt x="298" y="1240"/>
                  </a:lnTo>
                  <a:lnTo>
                    <a:pt x="314" y="1283"/>
                  </a:lnTo>
                  <a:lnTo>
                    <a:pt x="331" y="1325"/>
                  </a:lnTo>
                  <a:lnTo>
                    <a:pt x="351" y="1364"/>
                  </a:lnTo>
                  <a:lnTo>
                    <a:pt x="371" y="1402"/>
                  </a:lnTo>
                  <a:lnTo>
                    <a:pt x="393" y="1437"/>
                  </a:lnTo>
                  <a:lnTo>
                    <a:pt x="414" y="1472"/>
                  </a:lnTo>
                  <a:lnTo>
                    <a:pt x="437" y="1505"/>
                  </a:lnTo>
                  <a:lnTo>
                    <a:pt x="458" y="1537"/>
                  </a:lnTo>
                  <a:lnTo>
                    <a:pt x="483" y="1573"/>
                  </a:lnTo>
                  <a:lnTo>
                    <a:pt x="507" y="1610"/>
                  </a:lnTo>
                  <a:lnTo>
                    <a:pt x="530" y="1646"/>
                  </a:lnTo>
                  <a:lnTo>
                    <a:pt x="551" y="1683"/>
                  </a:lnTo>
                  <a:lnTo>
                    <a:pt x="569" y="1721"/>
                  </a:lnTo>
                  <a:lnTo>
                    <a:pt x="584" y="1760"/>
                  </a:lnTo>
                  <a:lnTo>
                    <a:pt x="595" y="1800"/>
                  </a:lnTo>
                  <a:lnTo>
                    <a:pt x="603" y="1843"/>
                  </a:lnTo>
                  <a:lnTo>
                    <a:pt x="605" y="1888"/>
                  </a:lnTo>
                  <a:lnTo>
                    <a:pt x="608" y="1912"/>
                  </a:lnTo>
                  <a:lnTo>
                    <a:pt x="617" y="1936"/>
                  </a:lnTo>
                  <a:lnTo>
                    <a:pt x="630" y="1958"/>
                  </a:lnTo>
                  <a:lnTo>
                    <a:pt x="647" y="1978"/>
                  </a:lnTo>
                  <a:lnTo>
                    <a:pt x="665" y="1996"/>
                  </a:lnTo>
                  <a:lnTo>
                    <a:pt x="683" y="2011"/>
                  </a:lnTo>
                  <a:lnTo>
                    <a:pt x="701" y="2025"/>
                  </a:lnTo>
                  <a:lnTo>
                    <a:pt x="1328" y="2025"/>
                  </a:lnTo>
                  <a:lnTo>
                    <a:pt x="1346" y="2011"/>
                  </a:lnTo>
                  <a:lnTo>
                    <a:pt x="1364" y="1996"/>
                  </a:lnTo>
                  <a:lnTo>
                    <a:pt x="1383" y="1978"/>
                  </a:lnTo>
                  <a:lnTo>
                    <a:pt x="1399" y="1958"/>
                  </a:lnTo>
                  <a:lnTo>
                    <a:pt x="1412" y="1936"/>
                  </a:lnTo>
                  <a:lnTo>
                    <a:pt x="1421" y="1912"/>
                  </a:lnTo>
                  <a:lnTo>
                    <a:pt x="1424" y="1888"/>
                  </a:lnTo>
                  <a:lnTo>
                    <a:pt x="1426" y="1843"/>
                  </a:lnTo>
                  <a:lnTo>
                    <a:pt x="1434" y="1800"/>
                  </a:lnTo>
                  <a:lnTo>
                    <a:pt x="1445" y="1760"/>
                  </a:lnTo>
                  <a:lnTo>
                    <a:pt x="1460" y="1721"/>
                  </a:lnTo>
                  <a:lnTo>
                    <a:pt x="1478" y="1684"/>
                  </a:lnTo>
                  <a:lnTo>
                    <a:pt x="1498" y="1646"/>
                  </a:lnTo>
                  <a:lnTo>
                    <a:pt x="1520" y="1610"/>
                  </a:lnTo>
                  <a:lnTo>
                    <a:pt x="1545" y="1574"/>
                  </a:lnTo>
                  <a:lnTo>
                    <a:pt x="1570" y="1538"/>
                  </a:lnTo>
                  <a:lnTo>
                    <a:pt x="1592" y="1506"/>
                  </a:lnTo>
                  <a:lnTo>
                    <a:pt x="1614" y="1473"/>
                  </a:lnTo>
                  <a:lnTo>
                    <a:pt x="1636" y="1438"/>
                  </a:lnTo>
                  <a:lnTo>
                    <a:pt x="1658" y="1402"/>
                  </a:lnTo>
                  <a:lnTo>
                    <a:pt x="1678" y="1364"/>
                  </a:lnTo>
                  <a:lnTo>
                    <a:pt x="1698" y="1325"/>
                  </a:lnTo>
                  <a:lnTo>
                    <a:pt x="1715" y="1283"/>
                  </a:lnTo>
                  <a:lnTo>
                    <a:pt x="1731" y="1240"/>
                  </a:lnTo>
                  <a:lnTo>
                    <a:pt x="1745" y="1193"/>
                  </a:lnTo>
                  <a:lnTo>
                    <a:pt x="1756" y="1143"/>
                  </a:lnTo>
                  <a:lnTo>
                    <a:pt x="1765" y="1090"/>
                  </a:lnTo>
                  <a:lnTo>
                    <a:pt x="1770" y="1034"/>
                  </a:lnTo>
                  <a:lnTo>
                    <a:pt x="1772" y="973"/>
                  </a:lnTo>
                  <a:lnTo>
                    <a:pt x="1769" y="908"/>
                  </a:lnTo>
                  <a:lnTo>
                    <a:pt x="1760" y="844"/>
                  </a:lnTo>
                  <a:lnTo>
                    <a:pt x="1745" y="782"/>
                  </a:lnTo>
                  <a:lnTo>
                    <a:pt x="1725" y="723"/>
                  </a:lnTo>
                  <a:lnTo>
                    <a:pt x="1700" y="666"/>
                  </a:lnTo>
                  <a:lnTo>
                    <a:pt x="1668" y="610"/>
                  </a:lnTo>
                  <a:lnTo>
                    <a:pt x="1634" y="559"/>
                  </a:lnTo>
                  <a:lnTo>
                    <a:pt x="1594" y="511"/>
                  </a:lnTo>
                  <a:lnTo>
                    <a:pt x="1550" y="466"/>
                  </a:lnTo>
                  <a:lnTo>
                    <a:pt x="1503" y="424"/>
                  </a:lnTo>
                  <a:lnTo>
                    <a:pt x="1451" y="386"/>
                  </a:lnTo>
                  <a:lnTo>
                    <a:pt x="1397" y="352"/>
                  </a:lnTo>
                  <a:lnTo>
                    <a:pt x="1339" y="324"/>
                  </a:lnTo>
                  <a:lnTo>
                    <a:pt x="1278" y="299"/>
                  </a:lnTo>
                  <a:lnTo>
                    <a:pt x="1216" y="281"/>
                  </a:lnTo>
                  <a:lnTo>
                    <a:pt x="1151" y="266"/>
                  </a:lnTo>
                  <a:lnTo>
                    <a:pt x="1084" y="258"/>
                  </a:lnTo>
                  <a:lnTo>
                    <a:pt x="1014" y="255"/>
                  </a:lnTo>
                  <a:close/>
                  <a:moveTo>
                    <a:pt x="1014" y="0"/>
                  </a:moveTo>
                  <a:lnTo>
                    <a:pt x="1097" y="3"/>
                  </a:lnTo>
                  <a:lnTo>
                    <a:pt x="1179" y="13"/>
                  </a:lnTo>
                  <a:lnTo>
                    <a:pt x="1258" y="29"/>
                  </a:lnTo>
                  <a:lnTo>
                    <a:pt x="1335" y="50"/>
                  </a:lnTo>
                  <a:lnTo>
                    <a:pt x="1408" y="77"/>
                  </a:lnTo>
                  <a:lnTo>
                    <a:pt x="1480" y="109"/>
                  </a:lnTo>
                  <a:lnTo>
                    <a:pt x="1548" y="147"/>
                  </a:lnTo>
                  <a:lnTo>
                    <a:pt x="1613" y="188"/>
                  </a:lnTo>
                  <a:lnTo>
                    <a:pt x="1673" y="235"/>
                  </a:lnTo>
                  <a:lnTo>
                    <a:pt x="1731" y="286"/>
                  </a:lnTo>
                  <a:lnTo>
                    <a:pt x="1783" y="340"/>
                  </a:lnTo>
                  <a:lnTo>
                    <a:pt x="1833" y="399"/>
                  </a:lnTo>
                  <a:lnTo>
                    <a:pt x="1877" y="461"/>
                  </a:lnTo>
                  <a:lnTo>
                    <a:pt x="1915" y="526"/>
                  </a:lnTo>
                  <a:lnTo>
                    <a:pt x="1949" y="595"/>
                  </a:lnTo>
                  <a:lnTo>
                    <a:pt x="1976" y="667"/>
                  </a:lnTo>
                  <a:lnTo>
                    <a:pt x="1999" y="739"/>
                  </a:lnTo>
                  <a:lnTo>
                    <a:pt x="2015" y="815"/>
                  </a:lnTo>
                  <a:lnTo>
                    <a:pt x="2025" y="893"/>
                  </a:lnTo>
                  <a:lnTo>
                    <a:pt x="2029" y="973"/>
                  </a:lnTo>
                  <a:lnTo>
                    <a:pt x="2026" y="1041"/>
                  </a:lnTo>
                  <a:lnTo>
                    <a:pt x="2021" y="1105"/>
                  </a:lnTo>
                  <a:lnTo>
                    <a:pt x="2013" y="1166"/>
                  </a:lnTo>
                  <a:lnTo>
                    <a:pt x="2001" y="1224"/>
                  </a:lnTo>
                  <a:lnTo>
                    <a:pt x="1988" y="1278"/>
                  </a:lnTo>
                  <a:lnTo>
                    <a:pt x="1972" y="1329"/>
                  </a:lnTo>
                  <a:lnTo>
                    <a:pt x="1953" y="1378"/>
                  </a:lnTo>
                  <a:lnTo>
                    <a:pt x="1934" y="1424"/>
                  </a:lnTo>
                  <a:lnTo>
                    <a:pt x="1913" y="1466"/>
                  </a:lnTo>
                  <a:lnTo>
                    <a:pt x="1892" y="1507"/>
                  </a:lnTo>
                  <a:lnTo>
                    <a:pt x="1869" y="1546"/>
                  </a:lnTo>
                  <a:lnTo>
                    <a:pt x="1847" y="1583"/>
                  </a:lnTo>
                  <a:lnTo>
                    <a:pt x="1825" y="1617"/>
                  </a:lnTo>
                  <a:lnTo>
                    <a:pt x="1803" y="1649"/>
                  </a:lnTo>
                  <a:lnTo>
                    <a:pt x="1781" y="1681"/>
                  </a:lnTo>
                  <a:lnTo>
                    <a:pt x="1756" y="1719"/>
                  </a:lnTo>
                  <a:lnTo>
                    <a:pt x="1733" y="1753"/>
                  </a:lnTo>
                  <a:lnTo>
                    <a:pt x="1714" y="1785"/>
                  </a:lnTo>
                  <a:lnTo>
                    <a:pt x="1700" y="1813"/>
                  </a:lnTo>
                  <a:lnTo>
                    <a:pt x="1689" y="1839"/>
                  </a:lnTo>
                  <a:lnTo>
                    <a:pt x="1682" y="1864"/>
                  </a:lnTo>
                  <a:lnTo>
                    <a:pt x="1680" y="1888"/>
                  </a:lnTo>
                  <a:lnTo>
                    <a:pt x="1677" y="1934"/>
                  </a:lnTo>
                  <a:lnTo>
                    <a:pt x="1667" y="1980"/>
                  </a:lnTo>
                  <a:lnTo>
                    <a:pt x="1652" y="2025"/>
                  </a:lnTo>
                  <a:lnTo>
                    <a:pt x="1630" y="2068"/>
                  </a:lnTo>
                  <a:lnTo>
                    <a:pt x="1604" y="2110"/>
                  </a:lnTo>
                  <a:lnTo>
                    <a:pt x="1572" y="2150"/>
                  </a:lnTo>
                  <a:lnTo>
                    <a:pt x="1534" y="2187"/>
                  </a:lnTo>
                  <a:lnTo>
                    <a:pt x="1491" y="2221"/>
                  </a:lnTo>
                  <a:lnTo>
                    <a:pt x="1490" y="2242"/>
                  </a:lnTo>
                  <a:lnTo>
                    <a:pt x="1489" y="2267"/>
                  </a:lnTo>
                  <a:lnTo>
                    <a:pt x="1487" y="2294"/>
                  </a:lnTo>
                  <a:lnTo>
                    <a:pt x="1486" y="2322"/>
                  </a:lnTo>
                  <a:lnTo>
                    <a:pt x="1484" y="2350"/>
                  </a:lnTo>
                  <a:lnTo>
                    <a:pt x="1483" y="2378"/>
                  </a:lnTo>
                  <a:lnTo>
                    <a:pt x="1481" y="2405"/>
                  </a:lnTo>
                  <a:lnTo>
                    <a:pt x="1480" y="2429"/>
                  </a:lnTo>
                  <a:lnTo>
                    <a:pt x="1479" y="2449"/>
                  </a:lnTo>
                  <a:lnTo>
                    <a:pt x="1478" y="2466"/>
                  </a:lnTo>
                  <a:lnTo>
                    <a:pt x="1478" y="2476"/>
                  </a:lnTo>
                  <a:lnTo>
                    <a:pt x="1476" y="2479"/>
                  </a:lnTo>
                  <a:lnTo>
                    <a:pt x="1476" y="2492"/>
                  </a:lnTo>
                  <a:lnTo>
                    <a:pt x="1474" y="2506"/>
                  </a:lnTo>
                  <a:lnTo>
                    <a:pt x="1470" y="2522"/>
                  </a:lnTo>
                  <a:lnTo>
                    <a:pt x="1465" y="2539"/>
                  </a:lnTo>
                  <a:lnTo>
                    <a:pt x="1457" y="2557"/>
                  </a:lnTo>
                  <a:lnTo>
                    <a:pt x="1446" y="2575"/>
                  </a:lnTo>
                  <a:lnTo>
                    <a:pt x="1432" y="2594"/>
                  </a:lnTo>
                  <a:lnTo>
                    <a:pt x="1416" y="2613"/>
                  </a:lnTo>
                  <a:lnTo>
                    <a:pt x="1395" y="2631"/>
                  </a:lnTo>
                  <a:lnTo>
                    <a:pt x="1370" y="2650"/>
                  </a:lnTo>
                  <a:lnTo>
                    <a:pt x="1340" y="2666"/>
                  </a:lnTo>
                  <a:lnTo>
                    <a:pt x="1307" y="2683"/>
                  </a:lnTo>
                  <a:lnTo>
                    <a:pt x="1267" y="2698"/>
                  </a:lnTo>
                  <a:lnTo>
                    <a:pt x="1244" y="2727"/>
                  </a:lnTo>
                  <a:lnTo>
                    <a:pt x="1216" y="2754"/>
                  </a:lnTo>
                  <a:lnTo>
                    <a:pt x="1184" y="2779"/>
                  </a:lnTo>
                  <a:lnTo>
                    <a:pt x="1162" y="2790"/>
                  </a:lnTo>
                  <a:lnTo>
                    <a:pt x="1138" y="2798"/>
                  </a:lnTo>
                  <a:lnTo>
                    <a:pt x="1113" y="2800"/>
                  </a:lnTo>
                  <a:lnTo>
                    <a:pt x="916" y="2800"/>
                  </a:lnTo>
                  <a:lnTo>
                    <a:pt x="891" y="2798"/>
                  </a:lnTo>
                  <a:lnTo>
                    <a:pt x="867" y="2790"/>
                  </a:lnTo>
                  <a:lnTo>
                    <a:pt x="845" y="2779"/>
                  </a:lnTo>
                  <a:lnTo>
                    <a:pt x="813" y="2754"/>
                  </a:lnTo>
                  <a:lnTo>
                    <a:pt x="785" y="2727"/>
                  </a:lnTo>
                  <a:lnTo>
                    <a:pt x="762" y="2698"/>
                  </a:lnTo>
                  <a:lnTo>
                    <a:pt x="720" y="2681"/>
                  </a:lnTo>
                  <a:lnTo>
                    <a:pt x="684" y="2664"/>
                  </a:lnTo>
                  <a:lnTo>
                    <a:pt x="653" y="2646"/>
                  </a:lnTo>
                  <a:lnTo>
                    <a:pt x="628" y="2626"/>
                  </a:lnTo>
                  <a:lnTo>
                    <a:pt x="607" y="2606"/>
                  </a:lnTo>
                  <a:lnTo>
                    <a:pt x="590" y="2585"/>
                  </a:lnTo>
                  <a:lnTo>
                    <a:pt x="578" y="2566"/>
                  </a:lnTo>
                  <a:lnTo>
                    <a:pt x="567" y="2546"/>
                  </a:lnTo>
                  <a:lnTo>
                    <a:pt x="561" y="2527"/>
                  </a:lnTo>
                  <a:lnTo>
                    <a:pt x="556" y="2509"/>
                  </a:lnTo>
                  <a:lnTo>
                    <a:pt x="554" y="2494"/>
                  </a:lnTo>
                  <a:lnTo>
                    <a:pt x="552" y="2479"/>
                  </a:lnTo>
                  <a:lnTo>
                    <a:pt x="552" y="2479"/>
                  </a:lnTo>
                  <a:lnTo>
                    <a:pt x="552" y="2476"/>
                  </a:lnTo>
                  <a:lnTo>
                    <a:pt x="551" y="2466"/>
                  </a:lnTo>
                  <a:lnTo>
                    <a:pt x="550" y="2449"/>
                  </a:lnTo>
                  <a:lnTo>
                    <a:pt x="549" y="2429"/>
                  </a:lnTo>
                  <a:lnTo>
                    <a:pt x="548" y="2405"/>
                  </a:lnTo>
                  <a:lnTo>
                    <a:pt x="546" y="2378"/>
                  </a:lnTo>
                  <a:lnTo>
                    <a:pt x="545" y="2350"/>
                  </a:lnTo>
                  <a:lnTo>
                    <a:pt x="543" y="2322"/>
                  </a:lnTo>
                  <a:lnTo>
                    <a:pt x="542" y="2294"/>
                  </a:lnTo>
                  <a:lnTo>
                    <a:pt x="540" y="2267"/>
                  </a:lnTo>
                  <a:lnTo>
                    <a:pt x="539" y="2242"/>
                  </a:lnTo>
                  <a:lnTo>
                    <a:pt x="538" y="2221"/>
                  </a:lnTo>
                  <a:lnTo>
                    <a:pt x="495" y="2187"/>
                  </a:lnTo>
                  <a:lnTo>
                    <a:pt x="457" y="2150"/>
                  </a:lnTo>
                  <a:lnTo>
                    <a:pt x="425" y="2110"/>
                  </a:lnTo>
                  <a:lnTo>
                    <a:pt x="398" y="2068"/>
                  </a:lnTo>
                  <a:lnTo>
                    <a:pt x="376" y="2025"/>
                  </a:lnTo>
                  <a:lnTo>
                    <a:pt x="362" y="1980"/>
                  </a:lnTo>
                  <a:lnTo>
                    <a:pt x="352" y="1934"/>
                  </a:lnTo>
                  <a:lnTo>
                    <a:pt x="349" y="1888"/>
                  </a:lnTo>
                  <a:lnTo>
                    <a:pt x="347" y="1864"/>
                  </a:lnTo>
                  <a:lnTo>
                    <a:pt x="340" y="1839"/>
                  </a:lnTo>
                  <a:lnTo>
                    <a:pt x="329" y="1813"/>
                  </a:lnTo>
                  <a:lnTo>
                    <a:pt x="315" y="1785"/>
                  </a:lnTo>
                  <a:lnTo>
                    <a:pt x="296" y="1753"/>
                  </a:lnTo>
                  <a:lnTo>
                    <a:pt x="274" y="1719"/>
                  </a:lnTo>
                  <a:lnTo>
                    <a:pt x="248" y="1682"/>
                  </a:lnTo>
                  <a:lnTo>
                    <a:pt x="227" y="1650"/>
                  </a:lnTo>
                  <a:lnTo>
                    <a:pt x="205" y="1617"/>
                  </a:lnTo>
                  <a:lnTo>
                    <a:pt x="182" y="1583"/>
                  </a:lnTo>
                  <a:lnTo>
                    <a:pt x="160" y="1546"/>
                  </a:lnTo>
                  <a:lnTo>
                    <a:pt x="138" y="1508"/>
                  </a:lnTo>
                  <a:lnTo>
                    <a:pt x="116" y="1466"/>
                  </a:lnTo>
                  <a:lnTo>
                    <a:pt x="95" y="1424"/>
                  </a:lnTo>
                  <a:lnTo>
                    <a:pt x="76" y="1378"/>
                  </a:lnTo>
                  <a:lnTo>
                    <a:pt x="57" y="1329"/>
                  </a:lnTo>
                  <a:lnTo>
                    <a:pt x="41" y="1278"/>
                  </a:lnTo>
                  <a:lnTo>
                    <a:pt x="28" y="1224"/>
                  </a:lnTo>
                  <a:lnTo>
                    <a:pt x="16" y="1166"/>
                  </a:lnTo>
                  <a:lnTo>
                    <a:pt x="8" y="1105"/>
                  </a:lnTo>
                  <a:lnTo>
                    <a:pt x="2" y="1041"/>
                  </a:lnTo>
                  <a:lnTo>
                    <a:pt x="0" y="973"/>
                  </a:lnTo>
                  <a:lnTo>
                    <a:pt x="4" y="893"/>
                  </a:lnTo>
                  <a:lnTo>
                    <a:pt x="14" y="815"/>
                  </a:lnTo>
                  <a:lnTo>
                    <a:pt x="30" y="739"/>
                  </a:lnTo>
                  <a:lnTo>
                    <a:pt x="53" y="667"/>
                  </a:lnTo>
                  <a:lnTo>
                    <a:pt x="80" y="595"/>
                  </a:lnTo>
                  <a:lnTo>
                    <a:pt x="114" y="526"/>
                  </a:lnTo>
                  <a:lnTo>
                    <a:pt x="152" y="461"/>
                  </a:lnTo>
                  <a:lnTo>
                    <a:pt x="196" y="399"/>
                  </a:lnTo>
                  <a:lnTo>
                    <a:pt x="246" y="340"/>
                  </a:lnTo>
                  <a:lnTo>
                    <a:pt x="298" y="286"/>
                  </a:lnTo>
                  <a:lnTo>
                    <a:pt x="356" y="235"/>
                  </a:lnTo>
                  <a:lnTo>
                    <a:pt x="416" y="188"/>
                  </a:lnTo>
                  <a:lnTo>
                    <a:pt x="481" y="147"/>
                  </a:lnTo>
                  <a:lnTo>
                    <a:pt x="549" y="109"/>
                  </a:lnTo>
                  <a:lnTo>
                    <a:pt x="621" y="77"/>
                  </a:lnTo>
                  <a:lnTo>
                    <a:pt x="695" y="50"/>
                  </a:lnTo>
                  <a:lnTo>
                    <a:pt x="771" y="29"/>
                  </a:lnTo>
                  <a:lnTo>
                    <a:pt x="850" y="13"/>
                  </a:lnTo>
                  <a:lnTo>
                    <a:pt x="932" y="3"/>
                  </a:lnTo>
                  <a:lnTo>
                    <a:pt x="10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FB9B67C3-6D2D-E6C0-FCCC-F42B5587F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751" y="2243138"/>
              <a:ext cx="19050" cy="46038"/>
            </a:xfrm>
            <a:custGeom>
              <a:avLst/>
              <a:gdLst>
                <a:gd name="T0" fmla="*/ 63 w 127"/>
                <a:gd name="T1" fmla="*/ 0 h 318"/>
                <a:gd name="T2" fmla="*/ 63 w 127"/>
                <a:gd name="T3" fmla="*/ 0 h 318"/>
                <a:gd name="T4" fmla="*/ 80 w 127"/>
                <a:gd name="T5" fmla="*/ 2 h 318"/>
                <a:gd name="T6" fmla="*/ 96 w 127"/>
                <a:gd name="T7" fmla="*/ 9 h 318"/>
                <a:gd name="T8" fmla="*/ 109 w 127"/>
                <a:gd name="T9" fmla="*/ 19 h 318"/>
                <a:gd name="T10" fmla="*/ 119 w 127"/>
                <a:gd name="T11" fmla="*/ 32 h 318"/>
                <a:gd name="T12" fmla="*/ 125 w 127"/>
                <a:gd name="T13" fmla="*/ 47 h 318"/>
                <a:gd name="T14" fmla="*/ 127 w 127"/>
                <a:gd name="T15" fmla="*/ 64 h 318"/>
                <a:gd name="T16" fmla="*/ 127 w 127"/>
                <a:gd name="T17" fmla="*/ 254 h 318"/>
                <a:gd name="T18" fmla="*/ 125 w 127"/>
                <a:gd name="T19" fmla="*/ 272 h 318"/>
                <a:gd name="T20" fmla="*/ 119 w 127"/>
                <a:gd name="T21" fmla="*/ 286 h 318"/>
                <a:gd name="T22" fmla="*/ 109 w 127"/>
                <a:gd name="T23" fmla="*/ 300 h 318"/>
                <a:gd name="T24" fmla="*/ 96 w 127"/>
                <a:gd name="T25" fmla="*/ 309 h 318"/>
                <a:gd name="T26" fmla="*/ 80 w 127"/>
                <a:gd name="T27" fmla="*/ 315 h 318"/>
                <a:gd name="T28" fmla="*/ 63 w 127"/>
                <a:gd name="T29" fmla="*/ 318 h 318"/>
                <a:gd name="T30" fmla="*/ 47 w 127"/>
                <a:gd name="T31" fmla="*/ 315 h 318"/>
                <a:gd name="T32" fmla="*/ 31 w 127"/>
                <a:gd name="T33" fmla="*/ 309 h 318"/>
                <a:gd name="T34" fmla="*/ 18 w 127"/>
                <a:gd name="T35" fmla="*/ 300 h 318"/>
                <a:gd name="T36" fmla="*/ 8 w 127"/>
                <a:gd name="T37" fmla="*/ 286 h 318"/>
                <a:gd name="T38" fmla="*/ 2 w 127"/>
                <a:gd name="T39" fmla="*/ 272 h 318"/>
                <a:gd name="T40" fmla="*/ 0 w 127"/>
                <a:gd name="T41" fmla="*/ 254 h 318"/>
                <a:gd name="T42" fmla="*/ 0 w 127"/>
                <a:gd name="T43" fmla="*/ 64 h 318"/>
                <a:gd name="T44" fmla="*/ 2 w 127"/>
                <a:gd name="T45" fmla="*/ 47 h 318"/>
                <a:gd name="T46" fmla="*/ 8 w 127"/>
                <a:gd name="T47" fmla="*/ 32 h 318"/>
                <a:gd name="T48" fmla="*/ 18 w 127"/>
                <a:gd name="T49" fmla="*/ 19 h 318"/>
                <a:gd name="T50" fmla="*/ 31 w 127"/>
                <a:gd name="T51" fmla="*/ 9 h 318"/>
                <a:gd name="T52" fmla="*/ 47 w 127"/>
                <a:gd name="T53" fmla="*/ 2 h 318"/>
                <a:gd name="T54" fmla="*/ 63 w 127"/>
                <a:gd name="T55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7" h="318">
                  <a:moveTo>
                    <a:pt x="63" y="0"/>
                  </a:moveTo>
                  <a:lnTo>
                    <a:pt x="63" y="0"/>
                  </a:lnTo>
                  <a:lnTo>
                    <a:pt x="80" y="2"/>
                  </a:lnTo>
                  <a:lnTo>
                    <a:pt x="96" y="9"/>
                  </a:lnTo>
                  <a:lnTo>
                    <a:pt x="109" y="19"/>
                  </a:lnTo>
                  <a:lnTo>
                    <a:pt x="119" y="32"/>
                  </a:lnTo>
                  <a:lnTo>
                    <a:pt x="125" y="47"/>
                  </a:lnTo>
                  <a:lnTo>
                    <a:pt x="127" y="64"/>
                  </a:lnTo>
                  <a:lnTo>
                    <a:pt x="127" y="254"/>
                  </a:lnTo>
                  <a:lnTo>
                    <a:pt x="125" y="272"/>
                  </a:lnTo>
                  <a:lnTo>
                    <a:pt x="119" y="286"/>
                  </a:lnTo>
                  <a:lnTo>
                    <a:pt x="109" y="300"/>
                  </a:lnTo>
                  <a:lnTo>
                    <a:pt x="96" y="309"/>
                  </a:lnTo>
                  <a:lnTo>
                    <a:pt x="80" y="315"/>
                  </a:lnTo>
                  <a:lnTo>
                    <a:pt x="63" y="318"/>
                  </a:lnTo>
                  <a:lnTo>
                    <a:pt x="47" y="315"/>
                  </a:lnTo>
                  <a:lnTo>
                    <a:pt x="31" y="309"/>
                  </a:lnTo>
                  <a:lnTo>
                    <a:pt x="18" y="300"/>
                  </a:lnTo>
                  <a:lnTo>
                    <a:pt x="8" y="286"/>
                  </a:lnTo>
                  <a:lnTo>
                    <a:pt x="2" y="272"/>
                  </a:lnTo>
                  <a:lnTo>
                    <a:pt x="0" y="254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8" y="32"/>
                  </a:lnTo>
                  <a:lnTo>
                    <a:pt x="18" y="19"/>
                  </a:lnTo>
                  <a:lnTo>
                    <a:pt x="31" y="9"/>
                  </a:lnTo>
                  <a:lnTo>
                    <a:pt x="47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120A2297-3548-CA13-EC8E-F36E6E32D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2271713"/>
              <a:ext cx="31750" cy="41275"/>
            </a:xfrm>
            <a:custGeom>
              <a:avLst/>
              <a:gdLst>
                <a:gd name="T0" fmla="*/ 64 w 224"/>
                <a:gd name="T1" fmla="*/ 0 h 293"/>
                <a:gd name="T2" fmla="*/ 80 w 224"/>
                <a:gd name="T3" fmla="*/ 2 h 293"/>
                <a:gd name="T4" fmla="*/ 95 w 224"/>
                <a:gd name="T5" fmla="*/ 8 h 293"/>
                <a:gd name="T6" fmla="*/ 109 w 224"/>
                <a:gd name="T7" fmla="*/ 18 h 293"/>
                <a:gd name="T8" fmla="*/ 119 w 224"/>
                <a:gd name="T9" fmla="*/ 32 h 293"/>
                <a:gd name="T10" fmla="*/ 216 w 224"/>
                <a:gd name="T11" fmla="*/ 197 h 293"/>
                <a:gd name="T12" fmla="*/ 222 w 224"/>
                <a:gd name="T13" fmla="*/ 213 h 293"/>
                <a:gd name="T14" fmla="*/ 224 w 224"/>
                <a:gd name="T15" fmla="*/ 230 h 293"/>
                <a:gd name="T16" fmla="*/ 222 w 224"/>
                <a:gd name="T17" fmla="*/ 245 h 293"/>
                <a:gd name="T18" fmla="*/ 216 w 224"/>
                <a:gd name="T19" fmla="*/ 261 h 293"/>
                <a:gd name="T20" fmla="*/ 206 w 224"/>
                <a:gd name="T21" fmla="*/ 274 h 293"/>
                <a:gd name="T22" fmla="*/ 193 w 224"/>
                <a:gd name="T23" fmla="*/ 285 h 293"/>
                <a:gd name="T24" fmla="*/ 177 w 224"/>
                <a:gd name="T25" fmla="*/ 291 h 293"/>
                <a:gd name="T26" fmla="*/ 160 w 224"/>
                <a:gd name="T27" fmla="*/ 293 h 293"/>
                <a:gd name="T28" fmla="*/ 143 w 224"/>
                <a:gd name="T29" fmla="*/ 291 h 293"/>
                <a:gd name="T30" fmla="*/ 129 w 224"/>
                <a:gd name="T31" fmla="*/ 285 h 293"/>
                <a:gd name="T32" fmla="*/ 115 w 224"/>
                <a:gd name="T33" fmla="*/ 274 h 293"/>
                <a:gd name="T34" fmla="*/ 105 w 224"/>
                <a:gd name="T35" fmla="*/ 261 h 293"/>
                <a:gd name="T36" fmla="*/ 8 w 224"/>
                <a:gd name="T37" fmla="*/ 95 h 293"/>
                <a:gd name="T38" fmla="*/ 2 w 224"/>
                <a:gd name="T39" fmla="*/ 80 h 293"/>
                <a:gd name="T40" fmla="*/ 0 w 224"/>
                <a:gd name="T41" fmla="*/ 63 h 293"/>
                <a:gd name="T42" fmla="*/ 2 w 224"/>
                <a:gd name="T43" fmla="*/ 48 h 293"/>
                <a:gd name="T44" fmla="*/ 8 w 224"/>
                <a:gd name="T45" fmla="*/ 32 h 293"/>
                <a:gd name="T46" fmla="*/ 19 w 224"/>
                <a:gd name="T47" fmla="*/ 19 h 293"/>
                <a:gd name="T48" fmla="*/ 31 w 224"/>
                <a:gd name="T49" fmla="*/ 9 h 293"/>
                <a:gd name="T50" fmla="*/ 48 w 224"/>
                <a:gd name="T51" fmla="*/ 2 h 293"/>
                <a:gd name="T52" fmla="*/ 64 w 224"/>
                <a:gd name="T5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4" h="293">
                  <a:moveTo>
                    <a:pt x="64" y="0"/>
                  </a:moveTo>
                  <a:lnTo>
                    <a:pt x="80" y="2"/>
                  </a:lnTo>
                  <a:lnTo>
                    <a:pt x="95" y="8"/>
                  </a:lnTo>
                  <a:lnTo>
                    <a:pt x="109" y="18"/>
                  </a:lnTo>
                  <a:lnTo>
                    <a:pt x="119" y="32"/>
                  </a:lnTo>
                  <a:lnTo>
                    <a:pt x="216" y="197"/>
                  </a:lnTo>
                  <a:lnTo>
                    <a:pt x="222" y="213"/>
                  </a:lnTo>
                  <a:lnTo>
                    <a:pt x="224" y="230"/>
                  </a:lnTo>
                  <a:lnTo>
                    <a:pt x="222" y="245"/>
                  </a:lnTo>
                  <a:lnTo>
                    <a:pt x="216" y="261"/>
                  </a:lnTo>
                  <a:lnTo>
                    <a:pt x="206" y="274"/>
                  </a:lnTo>
                  <a:lnTo>
                    <a:pt x="193" y="285"/>
                  </a:lnTo>
                  <a:lnTo>
                    <a:pt x="177" y="291"/>
                  </a:lnTo>
                  <a:lnTo>
                    <a:pt x="160" y="293"/>
                  </a:lnTo>
                  <a:lnTo>
                    <a:pt x="143" y="291"/>
                  </a:lnTo>
                  <a:lnTo>
                    <a:pt x="129" y="285"/>
                  </a:lnTo>
                  <a:lnTo>
                    <a:pt x="115" y="274"/>
                  </a:lnTo>
                  <a:lnTo>
                    <a:pt x="105" y="261"/>
                  </a:lnTo>
                  <a:lnTo>
                    <a:pt x="8" y="95"/>
                  </a:lnTo>
                  <a:lnTo>
                    <a:pt x="2" y="80"/>
                  </a:lnTo>
                  <a:lnTo>
                    <a:pt x="0" y="63"/>
                  </a:lnTo>
                  <a:lnTo>
                    <a:pt x="2" y="48"/>
                  </a:lnTo>
                  <a:lnTo>
                    <a:pt x="8" y="32"/>
                  </a:lnTo>
                  <a:lnTo>
                    <a:pt x="19" y="19"/>
                  </a:lnTo>
                  <a:lnTo>
                    <a:pt x="31" y="9"/>
                  </a:lnTo>
                  <a:lnTo>
                    <a:pt x="48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4F8FAE96-9674-87D7-E271-6F1298226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5363" y="2346325"/>
              <a:ext cx="41275" cy="33338"/>
            </a:xfrm>
            <a:custGeom>
              <a:avLst/>
              <a:gdLst>
                <a:gd name="T0" fmla="*/ 64 w 294"/>
                <a:gd name="T1" fmla="*/ 0 h 222"/>
                <a:gd name="T2" fmla="*/ 79 w 294"/>
                <a:gd name="T3" fmla="*/ 2 h 222"/>
                <a:gd name="T4" fmla="*/ 96 w 294"/>
                <a:gd name="T5" fmla="*/ 8 h 222"/>
                <a:gd name="T6" fmla="*/ 263 w 294"/>
                <a:gd name="T7" fmla="*/ 103 h 222"/>
                <a:gd name="T8" fmla="*/ 276 w 294"/>
                <a:gd name="T9" fmla="*/ 114 h 222"/>
                <a:gd name="T10" fmla="*/ 286 w 294"/>
                <a:gd name="T11" fmla="*/ 127 h 222"/>
                <a:gd name="T12" fmla="*/ 292 w 294"/>
                <a:gd name="T13" fmla="*/ 142 h 222"/>
                <a:gd name="T14" fmla="*/ 294 w 294"/>
                <a:gd name="T15" fmla="*/ 158 h 222"/>
                <a:gd name="T16" fmla="*/ 292 w 294"/>
                <a:gd name="T17" fmla="*/ 175 h 222"/>
                <a:gd name="T18" fmla="*/ 286 w 294"/>
                <a:gd name="T19" fmla="*/ 190 h 222"/>
                <a:gd name="T20" fmla="*/ 275 w 294"/>
                <a:gd name="T21" fmla="*/ 204 h 222"/>
                <a:gd name="T22" fmla="*/ 262 w 294"/>
                <a:gd name="T23" fmla="*/ 214 h 222"/>
                <a:gd name="T24" fmla="*/ 246 w 294"/>
                <a:gd name="T25" fmla="*/ 220 h 222"/>
                <a:gd name="T26" fmla="*/ 230 w 294"/>
                <a:gd name="T27" fmla="*/ 222 h 222"/>
                <a:gd name="T28" fmla="*/ 213 w 294"/>
                <a:gd name="T29" fmla="*/ 220 h 222"/>
                <a:gd name="T30" fmla="*/ 198 w 294"/>
                <a:gd name="T31" fmla="*/ 213 h 222"/>
                <a:gd name="T32" fmla="*/ 31 w 294"/>
                <a:gd name="T33" fmla="*/ 118 h 222"/>
                <a:gd name="T34" fmla="*/ 18 w 294"/>
                <a:gd name="T35" fmla="*/ 108 h 222"/>
                <a:gd name="T36" fmla="*/ 8 w 294"/>
                <a:gd name="T37" fmla="*/ 95 h 222"/>
                <a:gd name="T38" fmla="*/ 2 w 294"/>
                <a:gd name="T39" fmla="*/ 80 h 222"/>
                <a:gd name="T40" fmla="*/ 0 w 294"/>
                <a:gd name="T41" fmla="*/ 63 h 222"/>
                <a:gd name="T42" fmla="*/ 2 w 294"/>
                <a:gd name="T43" fmla="*/ 47 h 222"/>
                <a:gd name="T44" fmla="*/ 8 w 294"/>
                <a:gd name="T45" fmla="*/ 31 h 222"/>
                <a:gd name="T46" fmla="*/ 19 w 294"/>
                <a:gd name="T47" fmla="*/ 18 h 222"/>
                <a:gd name="T48" fmla="*/ 32 w 294"/>
                <a:gd name="T49" fmla="*/ 8 h 222"/>
                <a:gd name="T50" fmla="*/ 47 w 294"/>
                <a:gd name="T51" fmla="*/ 2 h 222"/>
                <a:gd name="T52" fmla="*/ 64 w 294"/>
                <a:gd name="T5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" h="222">
                  <a:moveTo>
                    <a:pt x="64" y="0"/>
                  </a:moveTo>
                  <a:lnTo>
                    <a:pt x="79" y="2"/>
                  </a:lnTo>
                  <a:lnTo>
                    <a:pt x="96" y="8"/>
                  </a:lnTo>
                  <a:lnTo>
                    <a:pt x="263" y="103"/>
                  </a:lnTo>
                  <a:lnTo>
                    <a:pt x="276" y="114"/>
                  </a:lnTo>
                  <a:lnTo>
                    <a:pt x="286" y="127"/>
                  </a:lnTo>
                  <a:lnTo>
                    <a:pt x="292" y="142"/>
                  </a:lnTo>
                  <a:lnTo>
                    <a:pt x="294" y="158"/>
                  </a:lnTo>
                  <a:lnTo>
                    <a:pt x="292" y="175"/>
                  </a:lnTo>
                  <a:lnTo>
                    <a:pt x="286" y="190"/>
                  </a:lnTo>
                  <a:lnTo>
                    <a:pt x="275" y="204"/>
                  </a:lnTo>
                  <a:lnTo>
                    <a:pt x="262" y="214"/>
                  </a:lnTo>
                  <a:lnTo>
                    <a:pt x="246" y="220"/>
                  </a:lnTo>
                  <a:lnTo>
                    <a:pt x="230" y="222"/>
                  </a:lnTo>
                  <a:lnTo>
                    <a:pt x="213" y="220"/>
                  </a:lnTo>
                  <a:lnTo>
                    <a:pt x="198" y="213"/>
                  </a:lnTo>
                  <a:lnTo>
                    <a:pt x="31" y="118"/>
                  </a:lnTo>
                  <a:lnTo>
                    <a:pt x="18" y="108"/>
                  </a:lnTo>
                  <a:lnTo>
                    <a:pt x="8" y="95"/>
                  </a:lnTo>
                  <a:lnTo>
                    <a:pt x="2" y="80"/>
                  </a:lnTo>
                  <a:lnTo>
                    <a:pt x="0" y="63"/>
                  </a:lnTo>
                  <a:lnTo>
                    <a:pt x="2" y="47"/>
                  </a:lnTo>
                  <a:lnTo>
                    <a:pt x="8" y="31"/>
                  </a:lnTo>
                  <a:lnTo>
                    <a:pt x="19" y="18"/>
                  </a:lnTo>
                  <a:lnTo>
                    <a:pt x="32" y="8"/>
                  </a:lnTo>
                  <a:lnTo>
                    <a:pt x="47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E33F65C9-187F-5B58-BEF5-9BD84E5CF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6788" y="2449513"/>
              <a:ext cx="46038" cy="19050"/>
            </a:xfrm>
            <a:custGeom>
              <a:avLst/>
              <a:gdLst>
                <a:gd name="T0" fmla="*/ 64 w 321"/>
                <a:gd name="T1" fmla="*/ 0 h 128"/>
                <a:gd name="T2" fmla="*/ 257 w 321"/>
                <a:gd name="T3" fmla="*/ 0 h 128"/>
                <a:gd name="T4" fmla="*/ 273 w 321"/>
                <a:gd name="T5" fmla="*/ 4 h 128"/>
                <a:gd name="T6" fmla="*/ 289 w 321"/>
                <a:gd name="T7" fmla="*/ 10 h 128"/>
                <a:gd name="T8" fmla="*/ 302 w 321"/>
                <a:gd name="T9" fmla="*/ 19 h 128"/>
                <a:gd name="T10" fmla="*/ 312 w 321"/>
                <a:gd name="T11" fmla="*/ 33 h 128"/>
                <a:gd name="T12" fmla="*/ 318 w 321"/>
                <a:gd name="T13" fmla="*/ 47 h 128"/>
                <a:gd name="T14" fmla="*/ 321 w 321"/>
                <a:gd name="T15" fmla="*/ 65 h 128"/>
                <a:gd name="T16" fmla="*/ 318 w 321"/>
                <a:gd name="T17" fmla="*/ 82 h 128"/>
                <a:gd name="T18" fmla="*/ 312 w 321"/>
                <a:gd name="T19" fmla="*/ 96 h 128"/>
                <a:gd name="T20" fmla="*/ 302 w 321"/>
                <a:gd name="T21" fmla="*/ 110 h 128"/>
                <a:gd name="T22" fmla="*/ 289 w 321"/>
                <a:gd name="T23" fmla="*/ 119 h 128"/>
                <a:gd name="T24" fmla="*/ 273 w 321"/>
                <a:gd name="T25" fmla="*/ 126 h 128"/>
                <a:gd name="T26" fmla="*/ 257 w 321"/>
                <a:gd name="T27" fmla="*/ 128 h 128"/>
                <a:gd name="T28" fmla="*/ 64 w 321"/>
                <a:gd name="T29" fmla="*/ 128 h 128"/>
                <a:gd name="T30" fmla="*/ 47 w 321"/>
                <a:gd name="T31" fmla="*/ 126 h 128"/>
                <a:gd name="T32" fmla="*/ 32 w 321"/>
                <a:gd name="T33" fmla="*/ 119 h 128"/>
                <a:gd name="T34" fmla="*/ 19 w 321"/>
                <a:gd name="T35" fmla="*/ 110 h 128"/>
                <a:gd name="T36" fmla="*/ 9 w 321"/>
                <a:gd name="T37" fmla="*/ 96 h 128"/>
                <a:gd name="T38" fmla="*/ 2 w 321"/>
                <a:gd name="T39" fmla="*/ 82 h 128"/>
                <a:gd name="T40" fmla="*/ 0 w 321"/>
                <a:gd name="T41" fmla="*/ 65 h 128"/>
                <a:gd name="T42" fmla="*/ 2 w 321"/>
                <a:gd name="T43" fmla="*/ 47 h 128"/>
                <a:gd name="T44" fmla="*/ 9 w 321"/>
                <a:gd name="T45" fmla="*/ 33 h 128"/>
                <a:gd name="T46" fmla="*/ 19 w 321"/>
                <a:gd name="T47" fmla="*/ 19 h 128"/>
                <a:gd name="T48" fmla="*/ 32 w 321"/>
                <a:gd name="T49" fmla="*/ 10 h 128"/>
                <a:gd name="T50" fmla="*/ 47 w 321"/>
                <a:gd name="T51" fmla="*/ 4 h 128"/>
                <a:gd name="T52" fmla="*/ 64 w 321"/>
                <a:gd name="T5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128">
                  <a:moveTo>
                    <a:pt x="64" y="0"/>
                  </a:moveTo>
                  <a:lnTo>
                    <a:pt x="257" y="0"/>
                  </a:lnTo>
                  <a:lnTo>
                    <a:pt x="273" y="4"/>
                  </a:lnTo>
                  <a:lnTo>
                    <a:pt x="289" y="10"/>
                  </a:lnTo>
                  <a:lnTo>
                    <a:pt x="302" y="19"/>
                  </a:lnTo>
                  <a:lnTo>
                    <a:pt x="312" y="33"/>
                  </a:lnTo>
                  <a:lnTo>
                    <a:pt x="318" y="47"/>
                  </a:lnTo>
                  <a:lnTo>
                    <a:pt x="321" y="65"/>
                  </a:lnTo>
                  <a:lnTo>
                    <a:pt x="318" y="82"/>
                  </a:lnTo>
                  <a:lnTo>
                    <a:pt x="312" y="96"/>
                  </a:lnTo>
                  <a:lnTo>
                    <a:pt x="302" y="110"/>
                  </a:lnTo>
                  <a:lnTo>
                    <a:pt x="289" y="119"/>
                  </a:lnTo>
                  <a:lnTo>
                    <a:pt x="273" y="126"/>
                  </a:lnTo>
                  <a:lnTo>
                    <a:pt x="257" y="128"/>
                  </a:lnTo>
                  <a:lnTo>
                    <a:pt x="64" y="128"/>
                  </a:lnTo>
                  <a:lnTo>
                    <a:pt x="47" y="126"/>
                  </a:lnTo>
                  <a:lnTo>
                    <a:pt x="32" y="119"/>
                  </a:lnTo>
                  <a:lnTo>
                    <a:pt x="19" y="110"/>
                  </a:lnTo>
                  <a:lnTo>
                    <a:pt x="9" y="96"/>
                  </a:lnTo>
                  <a:lnTo>
                    <a:pt x="2" y="82"/>
                  </a:lnTo>
                  <a:lnTo>
                    <a:pt x="0" y="65"/>
                  </a:lnTo>
                  <a:lnTo>
                    <a:pt x="2" y="47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2" y="10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0881C909-D696-A309-1172-1384D2032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5363" y="2540000"/>
              <a:ext cx="41275" cy="31750"/>
            </a:xfrm>
            <a:custGeom>
              <a:avLst/>
              <a:gdLst>
                <a:gd name="T0" fmla="*/ 230 w 294"/>
                <a:gd name="T1" fmla="*/ 0 h 224"/>
                <a:gd name="T2" fmla="*/ 247 w 294"/>
                <a:gd name="T3" fmla="*/ 3 h 224"/>
                <a:gd name="T4" fmla="*/ 262 w 294"/>
                <a:gd name="T5" fmla="*/ 9 h 224"/>
                <a:gd name="T6" fmla="*/ 275 w 294"/>
                <a:gd name="T7" fmla="*/ 19 h 224"/>
                <a:gd name="T8" fmla="*/ 286 w 294"/>
                <a:gd name="T9" fmla="*/ 33 h 224"/>
                <a:gd name="T10" fmla="*/ 292 w 294"/>
                <a:gd name="T11" fmla="*/ 48 h 224"/>
                <a:gd name="T12" fmla="*/ 294 w 294"/>
                <a:gd name="T13" fmla="*/ 65 h 224"/>
                <a:gd name="T14" fmla="*/ 292 w 294"/>
                <a:gd name="T15" fmla="*/ 80 h 224"/>
                <a:gd name="T16" fmla="*/ 286 w 294"/>
                <a:gd name="T17" fmla="*/ 96 h 224"/>
                <a:gd name="T18" fmla="*/ 275 w 294"/>
                <a:gd name="T19" fmla="*/ 110 h 224"/>
                <a:gd name="T20" fmla="*/ 263 w 294"/>
                <a:gd name="T21" fmla="*/ 120 h 224"/>
                <a:gd name="T22" fmla="*/ 96 w 294"/>
                <a:gd name="T23" fmla="*/ 215 h 224"/>
                <a:gd name="T24" fmla="*/ 80 w 294"/>
                <a:gd name="T25" fmla="*/ 221 h 224"/>
                <a:gd name="T26" fmla="*/ 64 w 294"/>
                <a:gd name="T27" fmla="*/ 224 h 224"/>
                <a:gd name="T28" fmla="*/ 47 w 294"/>
                <a:gd name="T29" fmla="*/ 221 h 224"/>
                <a:gd name="T30" fmla="*/ 32 w 294"/>
                <a:gd name="T31" fmla="*/ 216 h 224"/>
                <a:gd name="T32" fmla="*/ 19 w 294"/>
                <a:gd name="T33" fmla="*/ 205 h 224"/>
                <a:gd name="T34" fmla="*/ 8 w 294"/>
                <a:gd name="T35" fmla="*/ 192 h 224"/>
                <a:gd name="T36" fmla="*/ 2 w 294"/>
                <a:gd name="T37" fmla="*/ 176 h 224"/>
                <a:gd name="T38" fmla="*/ 0 w 294"/>
                <a:gd name="T39" fmla="*/ 159 h 224"/>
                <a:gd name="T40" fmla="*/ 2 w 294"/>
                <a:gd name="T41" fmla="*/ 144 h 224"/>
                <a:gd name="T42" fmla="*/ 8 w 294"/>
                <a:gd name="T43" fmla="*/ 128 h 224"/>
                <a:gd name="T44" fmla="*/ 18 w 294"/>
                <a:gd name="T45" fmla="*/ 116 h 224"/>
                <a:gd name="T46" fmla="*/ 31 w 294"/>
                <a:gd name="T47" fmla="*/ 105 h 224"/>
                <a:gd name="T48" fmla="*/ 198 w 294"/>
                <a:gd name="T49" fmla="*/ 10 h 224"/>
                <a:gd name="T50" fmla="*/ 215 w 294"/>
                <a:gd name="T51" fmla="*/ 2 h 224"/>
                <a:gd name="T52" fmla="*/ 230 w 294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" h="224">
                  <a:moveTo>
                    <a:pt x="230" y="0"/>
                  </a:moveTo>
                  <a:lnTo>
                    <a:pt x="247" y="3"/>
                  </a:lnTo>
                  <a:lnTo>
                    <a:pt x="262" y="9"/>
                  </a:lnTo>
                  <a:lnTo>
                    <a:pt x="275" y="19"/>
                  </a:lnTo>
                  <a:lnTo>
                    <a:pt x="286" y="33"/>
                  </a:lnTo>
                  <a:lnTo>
                    <a:pt x="292" y="48"/>
                  </a:lnTo>
                  <a:lnTo>
                    <a:pt x="294" y="65"/>
                  </a:lnTo>
                  <a:lnTo>
                    <a:pt x="292" y="80"/>
                  </a:lnTo>
                  <a:lnTo>
                    <a:pt x="286" y="96"/>
                  </a:lnTo>
                  <a:lnTo>
                    <a:pt x="275" y="110"/>
                  </a:lnTo>
                  <a:lnTo>
                    <a:pt x="263" y="120"/>
                  </a:lnTo>
                  <a:lnTo>
                    <a:pt x="96" y="215"/>
                  </a:lnTo>
                  <a:lnTo>
                    <a:pt x="80" y="221"/>
                  </a:lnTo>
                  <a:lnTo>
                    <a:pt x="64" y="224"/>
                  </a:lnTo>
                  <a:lnTo>
                    <a:pt x="47" y="221"/>
                  </a:lnTo>
                  <a:lnTo>
                    <a:pt x="32" y="216"/>
                  </a:lnTo>
                  <a:lnTo>
                    <a:pt x="19" y="205"/>
                  </a:lnTo>
                  <a:lnTo>
                    <a:pt x="8" y="192"/>
                  </a:lnTo>
                  <a:lnTo>
                    <a:pt x="2" y="176"/>
                  </a:lnTo>
                  <a:lnTo>
                    <a:pt x="0" y="159"/>
                  </a:lnTo>
                  <a:lnTo>
                    <a:pt x="2" y="144"/>
                  </a:lnTo>
                  <a:lnTo>
                    <a:pt x="8" y="128"/>
                  </a:lnTo>
                  <a:lnTo>
                    <a:pt x="18" y="116"/>
                  </a:lnTo>
                  <a:lnTo>
                    <a:pt x="31" y="105"/>
                  </a:lnTo>
                  <a:lnTo>
                    <a:pt x="198" y="10"/>
                  </a:lnTo>
                  <a:lnTo>
                    <a:pt x="215" y="2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BA5405E5-ECB5-80EF-0E9B-D9FE6E563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913" y="2540000"/>
              <a:ext cx="41275" cy="31750"/>
            </a:xfrm>
            <a:custGeom>
              <a:avLst/>
              <a:gdLst>
                <a:gd name="T0" fmla="*/ 64 w 294"/>
                <a:gd name="T1" fmla="*/ 0 h 224"/>
                <a:gd name="T2" fmla="*/ 80 w 294"/>
                <a:gd name="T3" fmla="*/ 2 h 224"/>
                <a:gd name="T4" fmla="*/ 96 w 294"/>
                <a:gd name="T5" fmla="*/ 10 h 224"/>
                <a:gd name="T6" fmla="*/ 263 w 294"/>
                <a:gd name="T7" fmla="*/ 105 h 224"/>
                <a:gd name="T8" fmla="*/ 276 w 294"/>
                <a:gd name="T9" fmla="*/ 116 h 224"/>
                <a:gd name="T10" fmla="*/ 286 w 294"/>
                <a:gd name="T11" fmla="*/ 128 h 224"/>
                <a:gd name="T12" fmla="*/ 292 w 294"/>
                <a:gd name="T13" fmla="*/ 144 h 224"/>
                <a:gd name="T14" fmla="*/ 294 w 294"/>
                <a:gd name="T15" fmla="*/ 159 h 224"/>
                <a:gd name="T16" fmla="*/ 292 w 294"/>
                <a:gd name="T17" fmla="*/ 176 h 224"/>
                <a:gd name="T18" fmla="*/ 286 w 294"/>
                <a:gd name="T19" fmla="*/ 192 h 224"/>
                <a:gd name="T20" fmla="*/ 275 w 294"/>
                <a:gd name="T21" fmla="*/ 205 h 224"/>
                <a:gd name="T22" fmla="*/ 262 w 294"/>
                <a:gd name="T23" fmla="*/ 216 h 224"/>
                <a:gd name="T24" fmla="*/ 247 w 294"/>
                <a:gd name="T25" fmla="*/ 221 h 224"/>
                <a:gd name="T26" fmla="*/ 230 w 294"/>
                <a:gd name="T27" fmla="*/ 224 h 224"/>
                <a:gd name="T28" fmla="*/ 214 w 294"/>
                <a:gd name="T29" fmla="*/ 221 h 224"/>
                <a:gd name="T30" fmla="*/ 198 w 294"/>
                <a:gd name="T31" fmla="*/ 215 h 224"/>
                <a:gd name="T32" fmla="*/ 31 w 294"/>
                <a:gd name="T33" fmla="*/ 120 h 224"/>
                <a:gd name="T34" fmla="*/ 19 w 294"/>
                <a:gd name="T35" fmla="*/ 110 h 224"/>
                <a:gd name="T36" fmla="*/ 8 w 294"/>
                <a:gd name="T37" fmla="*/ 96 h 224"/>
                <a:gd name="T38" fmla="*/ 2 w 294"/>
                <a:gd name="T39" fmla="*/ 80 h 224"/>
                <a:gd name="T40" fmla="*/ 0 w 294"/>
                <a:gd name="T41" fmla="*/ 65 h 224"/>
                <a:gd name="T42" fmla="*/ 2 w 294"/>
                <a:gd name="T43" fmla="*/ 48 h 224"/>
                <a:gd name="T44" fmla="*/ 8 w 294"/>
                <a:gd name="T45" fmla="*/ 33 h 224"/>
                <a:gd name="T46" fmla="*/ 19 w 294"/>
                <a:gd name="T47" fmla="*/ 19 h 224"/>
                <a:gd name="T48" fmla="*/ 32 w 294"/>
                <a:gd name="T49" fmla="*/ 9 h 224"/>
                <a:gd name="T50" fmla="*/ 47 w 294"/>
                <a:gd name="T51" fmla="*/ 3 h 224"/>
                <a:gd name="T52" fmla="*/ 64 w 294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" h="224">
                  <a:moveTo>
                    <a:pt x="64" y="0"/>
                  </a:moveTo>
                  <a:lnTo>
                    <a:pt x="80" y="2"/>
                  </a:lnTo>
                  <a:lnTo>
                    <a:pt x="96" y="10"/>
                  </a:lnTo>
                  <a:lnTo>
                    <a:pt x="263" y="105"/>
                  </a:lnTo>
                  <a:lnTo>
                    <a:pt x="276" y="116"/>
                  </a:lnTo>
                  <a:lnTo>
                    <a:pt x="286" y="128"/>
                  </a:lnTo>
                  <a:lnTo>
                    <a:pt x="292" y="144"/>
                  </a:lnTo>
                  <a:lnTo>
                    <a:pt x="294" y="159"/>
                  </a:lnTo>
                  <a:lnTo>
                    <a:pt x="292" y="176"/>
                  </a:lnTo>
                  <a:lnTo>
                    <a:pt x="286" y="192"/>
                  </a:lnTo>
                  <a:lnTo>
                    <a:pt x="275" y="205"/>
                  </a:lnTo>
                  <a:lnTo>
                    <a:pt x="262" y="216"/>
                  </a:lnTo>
                  <a:lnTo>
                    <a:pt x="247" y="221"/>
                  </a:lnTo>
                  <a:lnTo>
                    <a:pt x="230" y="224"/>
                  </a:lnTo>
                  <a:lnTo>
                    <a:pt x="214" y="221"/>
                  </a:lnTo>
                  <a:lnTo>
                    <a:pt x="198" y="215"/>
                  </a:lnTo>
                  <a:lnTo>
                    <a:pt x="31" y="120"/>
                  </a:lnTo>
                  <a:lnTo>
                    <a:pt x="19" y="110"/>
                  </a:lnTo>
                  <a:lnTo>
                    <a:pt x="8" y="96"/>
                  </a:lnTo>
                  <a:lnTo>
                    <a:pt x="2" y="80"/>
                  </a:lnTo>
                  <a:lnTo>
                    <a:pt x="0" y="65"/>
                  </a:lnTo>
                  <a:lnTo>
                    <a:pt x="2" y="48"/>
                  </a:lnTo>
                  <a:lnTo>
                    <a:pt x="8" y="33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7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241C2D6D-4EFA-7D26-2E8F-ECDB4F2B7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5726" y="2449513"/>
              <a:ext cx="46038" cy="19050"/>
            </a:xfrm>
            <a:custGeom>
              <a:avLst/>
              <a:gdLst>
                <a:gd name="T0" fmla="*/ 64 w 321"/>
                <a:gd name="T1" fmla="*/ 0 h 128"/>
                <a:gd name="T2" fmla="*/ 257 w 321"/>
                <a:gd name="T3" fmla="*/ 0 h 128"/>
                <a:gd name="T4" fmla="*/ 274 w 321"/>
                <a:gd name="T5" fmla="*/ 4 h 128"/>
                <a:gd name="T6" fmla="*/ 290 w 321"/>
                <a:gd name="T7" fmla="*/ 10 h 128"/>
                <a:gd name="T8" fmla="*/ 302 w 321"/>
                <a:gd name="T9" fmla="*/ 19 h 128"/>
                <a:gd name="T10" fmla="*/ 312 w 321"/>
                <a:gd name="T11" fmla="*/ 33 h 128"/>
                <a:gd name="T12" fmla="*/ 319 w 321"/>
                <a:gd name="T13" fmla="*/ 47 h 128"/>
                <a:gd name="T14" fmla="*/ 321 w 321"/>
                <a:gd name="T15" fmla="*/ 65 h 128"/>
                <a:gd name="T16" fmla="*/ 319 w 321"/>
                <a:gd name="T17" fmla="*/ 82 h 128"/>
                <a:gd name="T18" fmla="*/ 312 w 321"/>
                <a:gd name="T19" fmla="*/ 96 h 128"/>
                <a:gd name="T20" fmla="*/ 302 w 321"/>
                <a:gd name="T21" fmla="*/ 110 h 128"/>
                <a:gd name="T22" fmla="*/ 290 w 321"/>
                <a:gd name="T23" fmla="*/ 119 h 128"/>
                <a:gd name="T24" fmla="*/ 274 w 321"/>
                <a:gd name="T25" fmla="*/ 126 h 128"/>
                <a:gd name="T26" fmla="*/ 257 w 321"/>
                <a:gd name="T27" fmla="*/ 128 h 128"/>
                <a:gd name="T28" fmla="*/ 64 w 321"/>
                <a:gd name="T29" fmla="*/ 128 h 128"/>
                <a:gd name="T30" fmla="*/ 48 w 321"/>
                <a:gd name="T31" fmla="*/ 126 h 128"/>
                <a:gd name="T32" fmla="*/ 32 w 321"/>
                <a:gd name="T33" fmla="*/ 119 h 128"/>
                <a:gd name="T34" fmla="*/ 19 w 321"/>
                <a:gd name="T35" fmla="*/ 110 h 128"/>
                <a:gd name="T36" fmla="*/ 9 w 321"/>
                <a:gd name="T37" fmla="*/ 96 h 128"/>
                <a:gd name="T38" fmla="*/ 3 w 321"/>
                <a:gd name="T39" fmla="*/ 82 h 128"/>
                <a:gd name="T40" fmla="*/ 0 w 321"/>
                <a:gd name="T41" fmla="*/ 65 h 128"/>
                <a:gd name="T42" fmla="*/ 3 w 321"/>
                <a:gd name="T43" fmla="*/ 47 h 128"/>
                <a:gd name="T44" fmla="*/ 9 w 321"/>
                <a:gd name="T45" fmla="*/ 33 h 128"/>
                <a:gd name="T46" fmla="*/ 19 w 321"/>
                <a:gd name="T47" fmla="*/ 19 h 128"/>
                <a:gd name="T48" fmla="*/ 32 w 321"/>
                <a:gd name="T49" fmla="*/ 10 h 128"/>
                <a:gd name="T50" fmla="*/ 48 w 321"/>
                <a:gd name="T51" fmla="*/ 4 h 128"/>
                <a:gd name="T52" fmla="*/ 64 w 321"/>
                <a:gd name="T5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128">
                  <a:moveTo>
                    <a:pt x="64" y="0"/>
                  </a:moveTo>
                  <a:lnTo>
                    <a:pt x="257" y="0"/>
                  </a:lnTo>
                  <a:lnTo>
                    <a:pt x="274" y="4"/>
                  </a:lnTo>
                  <a:lnTo>
                    <a:pt x="290" y="10"/>
                  </a:lnTo>
                  <a:lnTo>
                    <a:pt x="302" y="19"/>
                  </a:lnTo>
                  <a:lnTo>
                    <a:pt x="312" y="33"/>
                  </a:lnTo>
                  <a:lnTo>
                    <a:pt x="319" y="47"/>
                  </a:lnTo>
                  <a:lnTo>
                    <a:pt x="321" y="65"/>
                  </a:lnTo>
                  <a:lnTo>
                    <a:pt x="319" y="82"/>
                  </a:lnTo>
                  <a:lnTo>
                    <a:pt x="312" y="96"/>
                  </a:lnTo>
                  <a:lnTo>
                    <a:pt x="302" y="110"/>
                  </a:lnTo>
                  <a:lnTo>
                    <a:pt x="290" y="119"/>
                  </a:lnTo>
                  <a:lnTo>
                    <a:pt x="274" y="126"/>
                  </a:lnTo>
                  <a:lnTo>
                    <a:pt x="257" y="128"/>
                  </a:lnTo>
                  <a:lnTo>
                    <a:pt x="64" y="128"/>
                  </a:lnTo>
                  <a:lnTo>
                    <a:pt x="48" y="126"/>
                  </a:lnTo>
                  <a:lnTo>
                    <a:pt x="32" y="119"/>
                  </a:lnTo>
                  <a:lnTo>
                    <a:pt x="19" y="110"/>
                  </a:lnTo>
                  <a:lnTo>
                    <a:pt x="9" y="96"/>
                  </a:lnTo>
                  <a:lnTo>
                    <a:pt x="3" y="82"/>
                  </a:lnTo>
                  <a:lnTo>
                    <a:pt x="0" y="65"/>
                  </a:lnTo>
                  <a:lnTo>
                    <a:pt x="3" y="47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2" y="10"/>
                  </a:lnTo>
                  <a:lnTo>
                    <a:pt x="48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4F22C6C4-5F72-B006-3092-7F5DCBD45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913" y="2346325"/>
              <a:ext cx="41275" cy="33338"/>
            </a:xfrm>
            <a:custGeom>
              <a:avLst/>
              <a:gdLst>
                <a:gd name="T0" fmla="*/ 230 w 294"/>
                <a:gd name="T1" fmla="*/ 0 h 222"/>
                <a:gd name="T2" fmla="*/ 247 w 294"/>
                <a:gd name="T3" fmla="*/ 2 h 222"/>
                <a:gd name="T4" fmla="*/ 262 w 294"/>
                <a:gd name="T5" fmla="*/ 8 h 222"/>
                <a:gd name="T6" fmla="*/ 275 w 294"/>
                <a:gd name="T7" fmla="*/ 18 h 222"/>
                <a:gd name="T8" fmla="*/ 286 w 294"/>
                <a:gd name="T9" fmla="*/ 31 h 222"/>
                <a:gd name="T10" fmla="*/ 292 w 294"/>
                <a:gd name="T11" fmla="*/ 47 h 222"/>
                <a:gd name="T12" fmla="*/ 294 w 294"/>
                <a:gd name="T13" fmla="*/ 63 h 222"/>
                <a:gd name="T14" fmla="*/ 292 w 294"/>
                <a:gd name="T15" fmla="*/ 80 h 222"/>
                <a:gd name="T16" fmla="*/ 286 w 294"/>
                <a:gd name="T17" fmla="*/ 95 h 222"/>
                <a:gd name="T18" fmla="*/ 276 w 294"/>
                <a:gd name="T19" fmla="*/ 108 h 222"/>
                <a:gd name="T20" fmla="*/ 263 w 294"/>
                <a:gd name="T21" fmla="*/ 118 h 222"/>
                <a:gd name="T22" fmla="*/ 96 w 294"/>
                <a:gd name="T23" fmla="*/ 213 h 222"/>
                <a:gd name="T24" fmla="*/ 80 w 294"/>
                <a:gd name="T25" fmla="*/ 220 h 222"/>
                <a:gd name="T26" fmla="*/ 64 w 294"/>
                <a:gd name="T27" fmla="*/ 222 h 222"/>
                <a:gd name="T28" fmla="*/ 48 w 294"/>
                <a:gd name="T29" fmla="*/ 220 h 222"/>
                <a:gd name="T30" fmla="*/ 32 w 294"/>
                <a:gd name="T31" fmla="*/ 214 h 222"/>
                <a:gd name="T32" fmla="*/ 19 w 294"/>
                <a:gd name="T33" fmla="*/ 204 h 222"/>
                <a:gd name="T34" fmla="*/ 8 w 294"/>
                <a:gd name="T35" fmla="*/ 190 h 222"/>
                <a:gd name="T36" fmla="*/ 2 w 294"/>
                <a:gd name="T37" fmla="*/ 175 h 222"/>
                <a:gd name="T38" fmla="*/ 0 w 294"/>
                <a:gd name="T39" fmla="*/ 158 h 222"/>
                <a:gd name="T40" fmla="*/ 2 w 294"/>
                <a:gd name="T41" fmla="*/ 142 h 222"/>
                <a:gd name="T42" fmla="*/ 8 w 294"/>
                <a:gd name="T43" fmla="*/ 127 h 222"/>
                <a:gd name="T44" fmla="*/ 19 w 294"/>
                <a:gd name="T45" fmla="*/ 114 h 222"/>
                <a:gd name="T46" fmla="*/ 31 w 294"/>
                <a:gd name="T47" fmla="*/ 103 h 222"/>
                <a:gd name="T48" fmla="*/ 198 w 294"/>
                <a:gd name="T49" fmla="*/ 8 h 222"/>
                <a:gd name="T50" fmla="*/ 215 w 294"/>
                <a:gd name="T51" fmla="*/ 2 h 222"/>
                <a:gd name="T52" fmla="*/ 230 w 294"/>
                <a:gd name="T5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" h="222">
                  <a:moveTo>
                    <a:pt x="230" y="0"/>
                  </a:moveTo>
                  <a:lnTo>
                    <a:pt x="247" y="2"/>
                  </a:lnTo>
                  <a:lnTo>
                    <a:pt x="262" y="8"/>
                  </a:lnTo>
                  <a:lnTo>
                    <a:pt x="275" y="18"/>
                  </a:lnTo>
                  <a:lnTo>
                    <a:pt x="286" y="31"/>
                  </a:lnTo>
                  <a:lnTo>
                    <a:pt x="292" y="47"/>
                  </a:lnTo>
                  <a:lnTo>
                    <a:pt x="294" y="63"/>
                  </a:lnTo>
                  <a:lnTo>
                    <a:pt x="292" y="80"/>
                  </a:lnTo>
                  <a:lnTo>
                    <a:pt x="286" y="95"/>
                  </a:lnTo>
                  <a:lnTo>
                    <a:pt x="276" y="108"/>
                  </a:lnTo>
                  <a:lnTo>
                    <a:pt x="263" y="118"/>
                  </a:lnTo>
                  <a:lnTo>
                    <a:pt x="96" y="213"/>
                  </a:lnTo>
                  <a:lnTo>
                    <a:pt x="80" y="220"/>
                  </a:lnTo>
                  <a:lnTo>
                    <a:pt x="64" y="222"/>
                  </a:lnTo>
                  <a:lnTo>
                    <a:pt x="48" y="220"/>
                  </a:lnTo>
                  <a:lnTo>
                    <a:pt x="32" y="214"/>
                  </a:lnTo>
                  <a:lnTo>
                    <a:pt x="19" y="204"/>
                  </a:lnTo>
                  <a:lnTo>
                    <a:pt x="8" y="190"/>
                  </a:lnTo>
                  <a:lnTo>
                    <a:pt x="2" y="175"/>
                  </a:lnTo>
                  <a:lnTo>
                    <a:pt x="0" y="158"/>
                  </a:lnTo>
                  <a:lnTo>
                    <a:pt x="2" y="142"/>
                  </a:lnTo>
                  <a:lnTo>
                    <a:pt x="8" y="127"/>
                  </a:lnTo>
                  <a:lnTo>
                    <a:pt x="19" y="114"/>
                  </a:lnTo>
                  <a:lnTo>
                    <a:pt x="31" y="103"/>
                  </a:lnTo>
                  <a:lnTo>
                    <a:pt x="198" y="8"/>
                  </a:lnTo>
                  <a:lnTo>
                    <a:pt x="215" y="2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97762133-83F9-55F7-3BD8-9A8CCCB91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238" y="2271713"/>
              <a:ext cx="31750" cy="41275"/>
            </a:xfrm>
            <a:custGeom>
              <a:avLst/>
              <a:gdLst>
                <a:gd name="T0" fmla="*/ 159 w 224"/>
                <a:gd name="T1" fmla="*/ 0 h 292"/>
                <a:gd name="T2" fmla="*/ 176 w 224"/>
                <a:gd name="T3" fmla="*/ 2 h 292"/>
                <a:gd name="T4" fmla="*/ 192 w 224"/>
                <a:gd name="T5" fmla="*/ 9 h 292"/>
                <a:gd name="T6" fmla="*/ 205 w 224"/>
                <a:gd name="T7" fmla="*/ 19 h 292"/>
                <a:gd name="T8" fmla="*/ 216 w 224"/>
                <a:gd name="T9" fmla="*/ 32 h 292"/>
                <a:gd name="T10" fmla="*/ 222 w 224"/>
                <a:gd name="T11" fmla="*/ 48 h 292"/>
                <a:gd name="T12" fmla="*/ 224 w 224"/>
                <a:gd name="T13" fmla="*/ 63 h 292"/>
                <a:gd name="T14" fmla="*/ 222 w 224"/>
                <a:gd name="T15" fmla="*/ 80 h 292"/>
                <a:gd name="T16" fmla="*/ 216 w 224"/>
                <a:gd name="T17" fmla="*/ 95 h 292"/>
                <a:gd name="T18" fmla="*/ 119 w 224"/>
                <a:gd name="T19" fmla="*/ 261 h 292"/>
                <a:gd name="T20" fmla="*/ 109 w 224"/>
                <a:gd name="T21" fmla="*/ 274 h 292"/>
                <a:gd name="T22" fmla="*/ 95 w 224"/>
                <a:gd name="T23" fmla="*/ 285 h 292"/>
                <a:gd name="T24" fmla="*/ 81 w 224"/>
                <a:gd name="T25" fmla="*/ 290 h 292"/>
                <a:gd name="T26" fmla="*/ 64 w 224"/>
                <a:gd name="T27" fmla="*/ 292 h 292"/>
                <a:gd name="T28" fmla="*/ 48 w 224"/>
                <a:gd name="T29" fmla="*/ 290 h 292"/>
                <a:gd name="T30" fmla="*/ 32 w 224"/>
                <a:gd name="T31" fmla="*/ 284 h 292"/>
                <a:gd name="T32" fmla="*/ 18 w 224"/>
                <a:gd name="T33" fmla="*/ 273 h 292"/>
                <a:gd name="T34" fmla="*/ 8 w 224"/>
                <a:gd name="T35" fmla="*/ 261 h 292"/>
                <a:gd name="T36" fmla="*/ 2 w 224"/>
                <a:gd name="T37" fmla="*/ 245 h 292"/>
                <a:gd name="T38" fmla="*/ 0 w 224"/>
                <a:gd name="T39" fmla="*/ 230 h 292"/>
                <a:gd name="T40" fmla="*/ 2 w 224"/>
                <a:gd name="T41" fmla="*/ 213 h 292"/>
                <a:gd name="T42" fmla="*/ 8 w 224"/>
                <a:gd name="T43" fmla="*/ 197 h 292"/>
                <a:gd name="T44" fmla="*/ 105 w 224"/>
                <a:gd name="T45" fmla="*/ 32 h 292"/>
                <a:gd name="T46" fmla="*/ 115 w 224"/>
                <a:gd name="T47" fmla="*/ 18 h 292"/>
                <a:gd name="T48" fmla="*/ 129 w 224"/>
                <a:gd name="T49" fmla="*/ 8 h 292"/>
                <a:gd name="T50" fmla="*/ 144 w 224"/>
                <a:gd name="T51" fmla="*/ 2 h 292"/>
                <a:gd name="T52" fmla="*/ 159 w 224"/>
                <a:gd name="T5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4" h="292">
                  <a:moveTo>
                    <a:pt x="159" y="0"/>
                  </a:moveTo>
                  <a:lnTo>
                    <a:pt x="176" y="2"/>
                  </a:lnTo>
                  <a:lnTo>
                    <a:pt x="192" y="9"/>
                  </a:lnTo>
                  <a:lnTo>
                    <a:pt x="205" y="19"/>
                  </a:lnTo>
                  <a:lnTo>
                    <a:pt x="216" y="32"/>
                  </a:lnTo>
                  <a:lnTo>
                    <a:pt x="222" y="48"/>
                  </a:lnTo>
                  <a:lnTo>
                    <a:pt x="224" y="63"/>
                  </a:lnTo>
                  <a:lnTo>
                    <a:pt x="222" y="80"/>
                  </a:lnTo>
                  <a:lnTo>
                    <a:pt x="216" y="95"/>
                  </a:lnTo>
                  <a:lnTo>
                    <a:pt x="119" y="261"/>
                  </a:lnTo>
                  <a:lnTo>
                    <a:pt x="109" y="274"/>
                  </a:lnTo>
                  <a:lnTo>
                    <a:pt x="95" y="285"/>
                  </a:lnTo>
                  <a:lnTo>
                    <a:pt x="81" y="290"/>
                  </a:lnTo>
                  <a:lnTo>
                    <a:pt x="64" y="292"/>
                  </a:lnTo>
                  <a:lnTo>
                    <a:pt x="48" y="290"/>
                  </a:lnTo>
                  <a:lnTo>
                    <a:pt x="32" y="284"/>
                  </a:lnTo>
                  <a:lnTo>
                    <a:pt x="18" y="273"/>
                  </a:lnTo>
                  <a:lnTo>
                    <a:pt x="8" y="261"/>
                  </a:lnTo>
                  <a:lnTo>
                    <a:pt x="2" y="245"/>
                  </a:lnTo>
                  <a:lnTo>
                    <a:pt x="0" y="230"/>
                  </a:lnTo>
                  <a:lnTo>
                    <a:pt x="2" y="213"/>
                  </a:lnTo>
                  <a:lnTo>
                    <a:pt x="8" y="197"/>
                  </a:lnTo>
                  <a:lnTo>
                    <a:pt x="105" y="32"/>
                  </a:lnTo>
                  <a:lnTo>
                    <a:pt x="115" y="18"/>
                  </a:lnTo>
                  <a:lnTo>
                    <a:pt x="129" y="8"/>
                  </a:lnTo>
                  <a:lnTo>
                    <a:pt x="144" y="2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005134E4-917D-CFA0-E581-291EC957E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051" y="2382838"/>
              <a:ext cx="44450" cy="142875"/>
            </a:xfrm>
            <a:custGeom>
              <a:avLst/>
              <a:gdLst>
                <a:gd name="T0" fmla="*/ 154 w 308"/>
                <a:gd name="T1" fmla="*/ 0 h 991"/>
                <a:gd name="T2" fmla="*/ 186 w 308"/>
                <a:gd name="T3" fmla="*/ 2 h 991"/>
                <a:gd name="T4" fmla="*/ 213 w 308"/>
                <a:gd name="T5" fmla="*/ 8 h 991"/>
                <a:gd name="T6" fmla="*/ 238 w 308"/>
                <a:gd name="T7" fmla="*/ 17 h 991"/>
                <a:gd name="T8" fmla="*/ 259 w 308"/>
                <a:gd name="T9" fmla="*/ 30 h 991"/>
                <a:gd name="T10" fmla="*/ 277 w 308"/>
                <a:gd name="T11" fmla="*/ 47 h 991"/>
                <a:gd name="T12" fmla="*/ 291 w 308"/>
                <a:gd name="T13" fmla="*/ 67 h 991"/>
                <a:gd name="T14" fmla="*/ 301 w 308"/>
                <a:gd name="T15" fmla="*/ 91 h 991"/>
                <a:gd name="T16" fmla="*/ 306 w 308"/>
                <a:gd name="T17" fmla="*/ 119 h 991"/>
                <a:gd name="T18" fmla="*/ 308 w 308"/>
                <a:gd name="T19" fmla="*/ 150 h 991"/>
                <a:gd name="T20" fmla="*/ 308 w 308"/>
                <a:gd name="T21" fmla="*/ 375 h 991"/>
                <a:gd name="T22" fmla="*/ 307 w 308"/>
                <a:gd name="T23" fmla="*/ 405 h 991"/>
                <a:gd name="T24" fmla="*/ 304 w 308"/>
                <a:gd name="T25" fmla="*/ 435 h 991"/>
                <a:gd name="T26" fmla="*/ 301 w 308"/>
                <a:gd name="T27" fmla="*/ 466 h 991"/>
                <a:gd name="T28" fmla="*/ 240 w 308"/>
                <a:gd name="T29" fmla="*/ 920 h 991"/>
                <a:gd name="T30" fmla="*/ 236 w 308"/>
                <a:gd name="T31" fmla="*/ 942 h 991"/>
                <a:gd name="T32" fmla="*/ 229 w 308"/>
                <a:gd name="T33" fmla="*/ 959 h 991"/>
                <a:gd name="T34" fmla="*/ 219 w 308"/>
                <a:gd name="T35" fmla="*/ 972 h 991"/>
                <a:gd name="T36" fmla="*/ 207 w 308"/>
                <a:gd name="T37" fmla="*/ 981 h 991"/>
                <a:gd name="T38" fmla="*/ 192 w 308"/>
                <a:gd name="T39" fmla="*/ 987 h 991"/>
                <a:gd name="T40" fmla="*/ 174 w 308"/>
                <a:gd name="T41" fmla="*/ 990 h 991"/>
                <a:gd name="T42" fmla="*/ 154 w 308"/>
                <a:gd name="T43" fmla="*/ 991 h 991"/>
                <a:gd name="T44" fmla="*/ 135 w 308"/>
                <a:gd name="T45" fmla="*/ 990 h 991"/>
                <a:gd name="T46" fmla="*/ 117 w 308"/>
                <a:gd name="T47" fmla="*/ 987 h 991"/>
                <a:gd name="T48" fmla="*/ 102 w 308"/>
                <a:gd name="T49" fmla="*/ 981 h 991"/>
                <a:gd name="T50" fmla="*/ 90 w 308"/>
                <a:gd name="T51" fmla="*/ 972 h 991"/>
                <a:gd name="T52" fmla="*/ 80 w 308"/>
                <a:gd name="T53" fmla="*/ 959 h 991"/>
                <a:gd name="T54" fmla="*/ 73 w 308"/>
                <a:gd name="T55" fmla="*/ 942 h 991"/>
                <a:gd name="T56" fmla="*/ 69 w 308"/>
                <a:gd name="T57" fmla="*/ 920 h 991"/>
                <a:gd name="T58" fmla="*/ 8 w 308"/>
                <a:gd name="T59" fmla="*/ 466 h 991"/>
                <a:gd name="T60" fmla="*/ 5 w 308"/>
                <a:gd name="T61" fmla="*/ 435 h 991"/>
                <a:gd name="T62" fmla="*/ 2 w 308"/>
                <a:gd name="T63" fmla="*/ 405 h 991"/>
                <a:gd name="T64" fmla="*/ 0 w 308"/>
                <a:gd name="T65" fmla="*/ 375 h 991"/>
                <a:gd name="T66" fmla="*/ 0 w 308"/>
                <a:gd name="T67" fmla="*/ 150 h 991"/>
                <a:gd name="T68" fmla="*/ 3 w 308"/>
                <a:gd name="T69" fmla="*/ 119 h 991"/>
                <a:gd name="T70" fmla="*/ 8 w 308"/>
                <a:gd name="T71" fmla="*/ 91 h 991"/>
                <a:gd name="T72" fmla="*/ 18 w 308"/>
                <a:gd name="T73" fmla="*/ 67 h 991"/>
                <a:gd name="T74" fmla="*/ 32 w 308"/>
                <a:gd name="T75" fmla="*/ 47 h 991"/>
                <a:gd name="T76" fmla="*/ 50 w 308"/>
                <a:gd name="T77" fmla="*/ 30 h 991"/>
                <a:gd name="T78" fmla="*/ 71 w 308"/>
                <a:gd name="T79" fmla="*/ 17 h 991"/>
                <a:gd name="T80" fmla="*/ 96 w 308"/>
                <a:gd name="T81" fmla="*/ 8 h 991"/>
                <a:gd name="T82" fmla="*/ 123 w 308"/>
                <a:gd name="T83" fmla="*/ 2 h 991"/>
                <a:gd name="T84" fmla="*/ 154 w 308"/>
                <a:gd name="T85" fmla="*/ 0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8" h="991">
                  <a:moveTo>
                    <a:pt x="154" y="0"/>
                  </a:moveTo>
                  <a:lnTo>
                    <a:pt x="186" y="2"/>
                  </a:lnTo>
                  <a:lnTo>
                    <a:pt x="213" y="8"/>
                  </a:lnTo>
                  <a:lnTo>
                    <a:pt x="238" y="17"/>
                  </a:lnTo>
                  <a:lnTo>
                    <a:pt x="259" y="30"/>
                  </a:lnTo>
                  <a:lnTo>
                    <a:pt x="277" y="47"/>
                  </a:lnTo>
                  <a:lnTo>
                    <a:pt x="291" y="67"/>
                  </a:lnTo>
                  <a:lnTo>
                    <a:pt x="301" y="91"/>
                  </a:lnTo>
                  <a:lnTo>
                    <a:pt x="306" y="119"/>
                  </a:lnTo>
                  <a:lnTo>
                    <a:pt x="308" y="150"/>
                  </a:lnTo>
                  <a:lnTo>
                    <a:pt x="308" y="375"/>
                  </a:lnTo>
                  <a:lnTo>
                    <a:pt x="307" y="405"/>
                  </a:lnTo>
                  <a:lnTo>
                    <a:pt x="304" y="435"/>
                  </a:lnTo>
                  <a:lnTo>
                    <a:pt x="301" y="466"/>
                  </a:lnTo>
                  <a:lnTo>
                    <a:pt x="240" y="920"/>
                  </a:lnTo>
                  <a:lnTo>
                    <a:pt x="236" y="942"/>
                  </a:lnTo>
                  <a:lnTo>
                    <a:pt x="229" y="959"/>
                  </a:lnTo>
                  <a:lnTo>
                    <a:pt x="219" y="972"/>
                  </a:lnTo>
                  <a:lnTo>
                    <a:pt x="207" y="981"/>
                  </a:lnTo>
                  <a:lnTo>
                    <a:pt x="192" y="987"/>
                  </a:lnTo>
                  <a:lnTo>
                    <a:pt x="174" y="990"/>
                  </a:lnTo>
                  <a:lnTo>
                    <a:pt x="154" y="991"/>
                  </a:lnTo>
                  <a:lnTo>
                    <a:pt x="135" y="990"/>
                  </a:lnTo>
                  <a:lnTo>
                    <a:pt x="117" y="987"/>
                  </a:lnTo>
                  <a:lnTo>
                    <a:pt x="102" y="981"/>
                  </a:lnTo>
                  <a:lnTo>
                    <a:pt x="90" y="972"/>
                  </a:lnTo>
                  <a:lnTo>
                    <a:pt x="80" y="959"/>
                  </a:lnTo>
                  <a:lnTo>
                    <a:pt x="73" y="942"/>
                  </a:lnTo>
                  <a:lnTo>
                    <a:pt x="69" y="920"/>
                  </a:lnTo>
                  <a:lnTo>
                    <a:pt x="8" y="466"/>
                  </a:lnTo>
                  <a:lnTo>
                    <a:pt x="5" y="435"/>
                  </a:lnTo>
                  <a:lnTo>
                    <a:pt x="2" y="405"/>
                  </a:lnTo>
                  <a:lnTo>
                    <a:pt x="0" y="375"/>
                  </a:lnTo>
                  <a:lnTo>
                    <a:pt x="0" y="150"/>
                  </a:lnTo>
                  <a:lnTo>
                    <a:pt x="3" y="119"/>
                  </a:lnTo>
                  <a:lnTo>
                    <a:pt x="8" y="91"/>
                  </a:lnTo>
                  <a:lnTo>
                    <a:pt x="18" y="67"/>
                  </a:lnTo>
                  <a:lnTo>
                    <a:pt x="32" y="47"/>
                  </a:lnTo>
                  <a:lnTo>
                    <a:pt x="50" y="30"/>
                  </a:lnTo>
                  <a:lnTo>
                    <a:pt x="71" y="17"/>
                  </a:lnTo>
                  <a:lnTo>
                    <a:pt x="96" y="8"/>
                  </a:lnTo>
                  <a:lnTo>
                    <a:pt x="123" y="2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59F1618F-DF41-01F9-6C17-5514F1AC6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463" y="2543175"/>
              <a:ext cx="47625" cy="46038"/>
            </a:xfrm>
            <a:custGeom>
              <a:avLst/>
              <a:gdLst>
                <a:gd name="T0" fmla="*/ 160 w 321"/>
                <a:gd name="T1" fmla="*/ 0 h 319"/>
                <a:gd name="T2" fmla="*/ 193 w 321"/>
                <a:gd name="T3" fmla="*/ 4 h 319"/>
                <a:gd name="T4" fmla="*/ 222 w 321"/>
                <a:gd name="T5" fmla="*/ 14 h 319"/>
                <a:gd name="T6" fmla="*/ 250 w 321"/>
                <a:gd name="T7" fmla="*/ 28 h 319"/>
                <a:gd name="T8" fmla="*/ 274 w 321"/>
                <a:gd name="T9" fmla="*/ 47 h 319"/>
                <a:gd name="T10" fmla="*/ 294 w 321"/>
                <a:gd name="T11" fmla="*/ 71 h 319"/>
                <a:gd name="T12" fmla="*/ 308 w 321"/>
                <a:gd name="T13" fmla="*/ 98 h 319"/>
                <a:gd name="T14" fmla="*/ 318 w 321"/>
                <a:gd name="T15" fmla="*/ 128 h 319"/>
                <a:gd name="T16" fmla="*/ 321 w 321"/>
                <a:gd name="T17" fmla="*/ 159 h 319"/>
                <a:gd name="T18" fmla="*/ 318 w 321"/>
                <a:gd name="T19" fmla="*/ 192 h 319"/>
                <a:gd name="T20" fmla="*/ 308 w 321"/>
                <a:gd name="T21" fmla="*/ 222 h 319"/>
                <a:gd name="T22" fmla="*/ 294 w 321"/>
                <a:gd name="T23" fmla="*/ 249 h 319"/>
                <a:gd name="T24" fmla="*/ 274 w 321"/>
                <a:gd name="T25" fmla="*/ 272 h 319"/>
                <a:gd name="T26" fmla="*/ 250 w 321"/>
                <a:gd name="T27" fmla="*/ 291 h 319"/>
                <a:gd name="T28" fmla="*/ 222 w 321"/>
                <a:gd name="T29" fmla="*/ 306 h 319"/>
                <a:gd name="T30" fmla="*/ 193 w 321"/>
                <a:gd name="T31" fmla="*/ 315 h 319"/>
                <a:gd name="T32" fmla="*/ 160 w 321"/>
                <a:gd name="T33" fmla="*/ 319 h 319"/>
                <a:gd name="T34" fmla="*/ 128 w 321"/>
                <a:gd name="T35" fmla="*/ 315 h 319"/>
                <a:gd name="T36" fmla="*/ 99 w 321"/>
                <a:gd name="T37" fmla="*/ 306 h 319"/>
                <a:gd name="T38" fmla="*/ 71 w 321"/>
                <a:gd name="T39" fmla="*/ 291 h 319"/>
                <a:gd name="T40" fmla="*/ 47 w 321"/>
                <a:gd name="T41" fmla="*/ 272 h 319"/>
                <a:gd name="T42" fmla="*/ 27 w 321"/>
                <a:gd name="T43" fmla="*/ 249 h 319"/>
                <a:gd name="T44" fmla="*/ 13 w 321"/>
                <a:gd name="T45" fmla="*/ 222 h 319"/>
                <a:gd name="T46" fmla="*/ 3 w 321"/>
                <a:gd name="T47" fmla="*/ 192 h 319"/>
                <a:gd name="T48" fmla="*/ 0 w 321"/>
                <a:gd name="T49" fmla="*/ 159 h 319"/>
                <a:gd name="T50" fmla="*/ 3 w 321"/>
                <a:gd name="T51" fmla="*/ 128 h 319"/>
                <a:gd name="T52" fmla="*/ 13 w 321"/>
                <a:gd name="T53" fmla="*/ 98 h 319"/>
                <a:gd name="T54" fmla="*/ 27 w 321"/>
                <a:gd name="T55" fmla="*/ 71 h 319"/>
                <a:gd name="T56" fmla="*/ 47 w 321"/>
                <a:gd name="T57" fmla="*/ 47 h 319"/>
                <a:gd name="T58" fmla="*/ 71 w 321"/>
                <a:gd name="T59" fmla="*/ 28 h 319"/>
                <a:gd name="T60" fmla="*/ 99 w 321"/>
                <a:gd name="T61" fmla="*/ 14 h 319"/>
                <a:gd name="T62" fmla="*/ 128 w 321"/>
                <a:gd name="T63" fmla="*/ 4 h 319"/>
                <a:gd name="T64" fmla="*/ 160 w 321"/>
                <a:gd name="T65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19">
                  <a:moveTo>
                    <a:pt x="160" y="0"/>
                  </a:moveTo>
                  <a:lnTo>
                    <a:pt x="193" y="4"/>
                  </a:lnTo>
                  <a:lnTo>
                    <a:pt x="222" y="14"/>
                  </a:lnTo>
                  <a:lnTo>
                    <a:pt x="250" y="28"/>
                  </a:lnTo>
                  <a:lnTo>
                    <a:pt x="274" y="47"/>
                  </a:lnTo>
                  <a:lnTo>
                    <a:pt x="294" y="71"/>
                  </a:lnTo>
                  <a:lnTo>
                    <a:pt x="308" y="98"/>
                  </a:lnTo>
                  <a:lnTo>
                    <a:pt x="318" y="128"/>
                  </a:lnTo>
                  <a:lnTo>
                    <a:pt x="321" y="159"/>
                  </a:lnTo>
                  <a:lnTo>
                    <a:pt x="318" y="192"/>
                  </a:lnTo>
                  <a:lnTo>
                    <a:pt x="308" y="222"/>
                  </a:lnTo>
                  <a:lnTo>
                    <a:pt x="294" y="249"/>
                  </a:lnTo>
                  <a:lnTo>
                    <a:pt x="274" y="272"/>
                  </a:lnTo>
                  <a:lnTo>
                    <a:pt x="250" y="291"/>
                  </a:lnTo>
                  <a:lnTo>
                    <a:pt x="222" y="306"/>
                  </a:lnTo>
                  <a:lnTo>
                    <a:pt x="193" y="315"/>
                  </a:lnTo>
                  <a:lnTo>
                    <a:pt x="160" y="319"/>
                  </a:lnTo>
                  <a:lnTo>
                    <a:pt x="128" y="315"/>
                  </a:lnTo>
                  <a:lnTo>
                    <a:pt x="99" y="306"/>
                  </a:lnTo>
                  <a:lnTo>
                    <a:pt x="71" y="291"/>
                  </a:lnTo>
                  <a:lnTo>
                    <a:pt x="47" y="272"/>
                  </a:lnTo>
                  <a:lnTo>
                    <a:pt x="27" y="249"/>
                  </a:lnTo>
                  <a:lnTo>
                    <a:pt x="13" y="222"/>
                  </a:lnTo>
                  <a:lnTo>
                    <a:pt x="3" y="192"/>
                  </a:lnTo>
                  <a:lnTo>
                    <a:pt x="0" y="159"/>
                  </a:lnTo>
                  <a:lnTo>
                    <a:pt x="3" y="128"/>
                  </a:lnTo>
                  <a:lnTo>
                    <a:pt x="13" y="98"/>
                  </a:lnTo>
                  <a:lnTo>
                    <a:pt x="27" y="71"/>
                  </a:lnTo>
                  <a:lnTo>
                    <a:pt x="47" y="47"/>
                  </a:lnTo>
                  <a:lnTo>
                    <a:pt x="71" y="28"/>
                  </a:lnTo>
                  <a:lnTo>
                    <a:pt x="99" y="14"/>
                  </a:lnTo>
                  <a:lnTo>
                    <a:pt x="128" y="4"/>
                  </a:lnTo>
                  <a:lnTo>
                    <a:pt x="1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mbria" panose="02040503050406030204" pitchFamily="18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C824608B-2F89-8A82-B7F5-4D6225B075F5}"/>
              </a:ext>
            </a:extLst>
          </p:cNvPr>
          <p:cNvSpPr txBox="1"/>
          <p:nvPr/>
        </p:nvSpPr>
        <p:spPr>
          <a:xfrm>
            <a:off x="6266053" y="2352397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mbria" panose="02040503050406030204" pitchFamily="18" charset="0"/>
              </a:rPr>
              <a:t>Total Installs</a:t>
            </a:r>
            <a:endParaRPr lang="en-US" sz="1600" dirty="0">
              <a:solidFill>
                <a:schemeClr val="bg1"/>
              </a:solidFill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2253CD7-7A6E-19A2-CAE8-389D0673AD39}"/>
              </a:ext>
            </a:extLst>
          </p:cNvPr>
          <p:cNvSpPr txBox="1"/>
          <p:nvPr/>
        </p:nvSpPr>
        <p:spPr>
          <a:xfrm>
            <a:off x="6266053" y="305616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mbria" panose="02040503050406030204" pitchFamily="18" charset="0"/>
              </a:rPr>
              <a:t>Total Clicks</a:t>
            </a:r>
            <a:endParaRPr lang="en-US" sz="1600" dirty="0">
              <a:solidFill>
                <a:schemeClr val="bg1"/>
              </a:solidFill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95C47F9-94E3-2166-F9EA-68746B72150A}"/>
              </a:ext>
            </a:extLst>
          </p:cNvPr>
          <p:cNvSpPr txBox="1"/>
          <p:nvPr/>
        </p:nvSpPr>
        <p:spPr>
          <a:xfrm>
            <a:off x="6254747" y="3655763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mbria" panose="02040503050406030204" pitchFamily="18" charset="0"/>
              </a:rPr>
              <a:t>Total Amount Spent on Ads</a:t>
            </a:r>
            <a:endParaRPr lang="en-US" sz="1600" dirty="0">
              <a:solidFill>
                <a:schemeClr val="bg1"/>
              </a:solidFill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2ECA415-197E-2648-2931-B020B2B64283}"/>
              </a:ext>
            </a:extLst>
          </p:cNvPr>
          <p:cNvSpPr txBox="1"/>
          <p:nvPr/>
        </p:nvSpPr>
        <p:spPr>
          <a:xfrm>
            <a:off x="6266053" y="44513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mbria" panose="02040503050406030204" pitchFamily="18" charset="0"/>
              </a:rPr>
              <a:t>Total Revenue</a:t>
            </a:r>
            <a:endParaRPr lang="en-US" sz="1600" dirty="0">
              <a:solidFill>
                <a:schemeClr val="bg1"/>
              </a:solidFill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3AA2C35-72EE-8332-0DE9-20E1B790418E}"/>
              </a:ext>
            </a:extLst>
          </p:cNvPr>
          <p:cNvSpPr txBox="1"/>
          <p:nvPr/>
        </p:nvSpPr>
        <p:spPr>
          <a:xfrm>
            <a:off x="6252341" y="5031912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mbria" panose="02040503050406030204" pitchFamily="18" charset="0"/>
              </a:rPr>
              <a:t>Conversion Rate</a:t>
            </a:r>
            <a:endParaRPr lang="en-US" sz="1600" dirty="0">
              <a:solidFill>
                <a:schemeClr val="bg1"/>
              </a:solidFill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8475ED-B641-04CA-B765-15DC32CFCE5E}"/>
              </a:ext>
            </a:extLst>
          </p:cNvPr>
          <p:cNvSpPr txBox="1"/>
          <p:nvPr/>
        </p:nvSpPr>
        <p:spPr>
          <a:xfrm>
            <a:off x="6266053" y="5854972"/>
            <a:ext cx="2191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mbria" panose="02040503050406030204" pitchFamily="18" charset="0"/>
              </a:rPr>
              <a:t>Cost per Install (CPI)</a:t>
            </a:r>
            <a:endParaRPr lang="en-US" sz="1600" dirty="0">
              <a:solidFill>
                <a:schemeClr val="bg1"/>
              </a:solidFill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94446E9-387B-04BD-90DB-F8B4C368E78F}"/>
              </a:ext>
            </a:extLst>
          </p:cNvPr>
          <p:cNvSpPr txBox="1"/>
          <p:nvPr/>
        </p:nvSpPr>
        <p:spPr>
          <a:xfrm>
            <a:off x="6159735" y="6428855"/>
            <a:ext cx="1789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mbria" panose="02040503050406030204" pitchFamily="18" charset="0"/>
              </a:rPr>
              <a:t>Average Revenue Per User (ARPU):</a:t>
            </a:r>
            <a:endParaRPr lang="en-US" sz="1600" dirty="0">
              <a:solidFill>
                <a:schemeClr val="bg1"/>
              </a:solidFill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EFC861C-BF89-1A48-D819-49E7EE4A483B}"/>
              </a:ext>
            </a:extLst>
          </p:cNvPr>
          <p:cNvSpPr txBox="1"/>
          <p:nvPr/>
        </p:nvSpPr>
        <p:spPr>
          <a:xfrm>
            <a:off x="6188906" y="7154157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mbria" panose="02040503050406030204" pitchFamily="18" charset="0"/>
              </a:rPr>
              <a:t>Click-Through Rate (CTR)</a:t>
            </a:r>
            <a:endParaRPr lang="en-US" sz="1600" dirty="0">
              <a:solidFill>
                <a:schemeClr val="bg1"/>
              </a:solidFill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377F6FC-3970-79AB-7D02-10719B4786F8}"/>
              </a:ext>
            </a:extLst>
          </p:cNvPr>
          <p:cNvSpPr txBox="1"/>
          <p:nvPr/>
        </p:nvSpPr>
        <p:spPr>
          <a:xfrm>
            <a:off x="8457897" y="2987875"/>
            <a:ext cx="38654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i="1" dirty="0">
                <a:latin typeface="Cambria" panose="02040503050406030204" pitchFamily="18" charset="0"/>
              </a:rPr>
              <a:t>Definition:</a:t>
            </a:r>
            <a:r>
              <a:rPr lang="en-IN" sz="1400" dirty="0">
                <a:latin typeface="Cambria" panose="02040503050406030204" pitchFamily="18" charset="0"/>
              </a:rPr>
              <a:t> The total number of clicks on the ads.</a:t>
            </a:r>
          </a:p>
          <a:p>
            <a:r>
              <a:rPr 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libri Light" charset="0"/>
                <a:cs typeface="Calibri Light" charset="0"/>
              </a:rPr>
              <a:t>- 150.0K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E395CB5-FF79-C82F-D489-C828E3553A07}"/>
              </a:ext>
            </a:extLst>
          </p:cNvPr>
          <p:cNvSpPr txBox="1"/>
          <p:nvPr/>
        </p:nvSpPr>
        <p:spPr>
          <a:xfrm>
            <a:off x="8653514" y="3682451"/>
            <a:ext cx="38372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i="1" dirty="0">
                <a:latin typeface="Cambria" panose="02040503050406030204" pitchFamily="18" charset="0"/>
              </a:rPr>
              <a:t>Definition:</a:t>
            </a:r>
            <a:r>
              <a:rPr lang="en-IN" sz="1400" dirty="0">
                <a:latin typeface="Cambria" panose="02040503050406030204" pitchFamily="18" charset="0"/>
              </a:rPr>
              <a:t> The total expenditure on advertising.</a:t>
            </a:r>
          </a:p>
          <a:p>
            <a:r>
              <a:rPr 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libri Light" charset="0"/>
                <a:cs typeface="Calibri Light" charset="0"/>
              </a:rPr>
              <a:t>- $36.6K</a:t>
            </a:r>
          </a:p>
          <a:p>
            <a:endParaRPr lang="en-IN" sz="1400" dirty="0">
              <a:latin typeface="Cambria" panose="02040503050406030204" pitchFamily="18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E8F5ECA-1E0B-C1F4-4A2B-5B827087E33E}"/>
              </a:ext>
            </a:extLst>
          </p:cNvPr>
          <p:cNvSpPr txBox="1"/>
          <p:nvPr/>
        </p:nvSpPr>
        <p:spPr>
          <a:xfrm>
            <a:off x="8244111" y="4381299"/>
            <a:ext cx="3204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i="1" dirty="0">
                <a:latin typeface="Cambria" panose="02040503050406030204" pitchFamily="18" charset="0"/>
              </a:rPr>
              <a:t>Definition:</a:t>
            </a:r>
            <a:r>
              <a:rPr lang="en-IN" sz="1400" dirty="0">
                <a:latin typeface="Cambria" panose="02040503050406030204" pitchFamily="18" charset="0"/>
              </a:rPr>
              <a:t> The total revenue generated.</a:t>
            </a:r>
          </a:p>
          <a:p>
            <a:r>
              <a:rPr 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libri Light" charset="0"/>
                <a:cs typeface="Calibri Light" charset="0"/>
              </a:rPr>
              <a:t>- $5.1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02024C-93EC-0270-FB39-E923A7A52091}"/>
              </a:ext>
            </a:extLst>
          </p:cNvPr>
          <p:cNvSpPr txBox="1"/>
          <p:nvPr/>
        </p:nvSpPr>
        <p:spPr>
          <a:xfrm>
            <a:off x="8055445" y="5085267"/>
            <a:ext cx="6421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i="1" dirty="0">
                <a:latin typeface="Cambria" panose="02040503050406030204" pitchFamily="18" charset="0"/>
              </a:rPr>
              <a:t>Definition:</a:t>
            </a:r>
            <a:r>
              <a:rPr lang="en-IN" sz="1400" dirty="0">
                <a:latin typeface="Cambria" panose="02040503050406030204" pitchFamily="18" charset="0"/>
              </a:rPr>
              <a:t> The percentage of users who take a desired action after clicking the ad.</a:t>
            </a:r>
            <a:br>
              <a:rPr lang="en-IN" sz="1400" dirty="0">
                <a:latin typeface="Cambria" panose="02040503050406030204" pitchFamily="18" charset="0"/>
              </a:rPr>
            </a:br>
            <a:r>
              <a:rPr lang="en-IN" sz="1400" dirty="0">
                <a:latin typeface="Cambria" panose="02040503050406030204" pitchFamily="18" charset="0"/>
              </a:rPr>
              <a:t>- </a:t>
            </a:r>
            <a:r>
              <a:rPr 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libri Light" charset="0"/>
                <a:cs typeface="Calibri Light" charset="0"/>
              </a:rPr>
              <a:t>1.92%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1652431-9457-406E-AE82-0CE74817553F}"/>
              </a:ext>
            </a:extLst>
          </p:cNvPr>
          <p:cNvSpPr txBox="1"/>
          <p:nvPr/>
        </p:nvSpPr>
        <p:spPr>
          <a:xfrm>
            <a:off x="8921419" y="5785752"/>
            <a:ext cx="46959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i="1" dirty="0">
                <a:latin typeface="Cambria" panose="02040503050406030204" pitchFamily="18" charset="0"/>
              </a:rPr>
              <a:t>Definition:</a:t>
            </a:r>
            <a:r>
              <a:rPr lang="en-IN" sz="1400" dirty="0">
                <a:latin typeface="Cambria" panose="02040503050406030204" pitchFamily="18" charset="0"/>
              </a:rPr>
              <a:t> The average cost spent to acquire a single install</a:t>
            </a:r>
            <a:br>
              <a:rPr lang="en-IN" sz="1400" dirty="0">
                <a:latin typeface="Cambria" panose="02040503050406030204" pitchFamily="18" charset="0"/>
              </a:rPr>
            </a:br>
            <a:r>
              <a:rPr lang="en-IN" sz="1400" dirty="0">
                <a:latin typeface="Cambria" panose="02040503050406030204" pitchFamily="18" charset="0"/>
              </a:rPr>
              <a:t>- </a:t>
            </a:r>
            <a:r>
              <a:rPr 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libri Light" charset="0"/>
                <a:cs typeface="Calibri Light" charset="0"/>
              </a:rPr>
              <a:t>$587</a:t>
            </a: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E1172B8-720C-462A-A948-AFD057345611}"/>
              </a:ext>
            </a:extLst>
          </p:cNvPr>
          <p:cNvSpPr txBox="1"/>
          <p:nvPr/>
        </p:nvSpPr>
        <p:spPr>
          <a:xfrm>
            <a:off x="8413910" y="6482140"/>
            <a:ext cx="4110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i="1" dirty="0">
                <a:latin typeface="Cambria" panose="02040503050406030204" pitchFamily="18" charset="0"/>
              </a:rPr>
              <a:t>Definition:</a:t>
            </a:r>
            <a:r>
              <a:rPr lang="en-IN" sz="1400" dirty="0">
                <a:latin typeface="Cambria" panose="02040503050406030204" pitchFamily="18" charset="0"/>
              </a:rPr>
              <a:t> The average revenue generated per user.</a:t>
            </a:r>
            <a:br>
              <a:rPr lang="en-IN" sz="1400" dirty="0">
                <a:latin typeface="Cambria" panose="02040503050406030204" pitchFamily="18" charset="0"/>
              </a:rPr>
            </a:br>
            <a:r>
              <a:rPr lang="en-IN" sz="1400" dirty="0">
                <a:latin typeface="Cambria" panose="02040503050406030204" pitchFamily="18" charset="0"/>
              </a:rPr>
              <a:t>- $0.43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6DBF4DE-0FF0-28ED-9F17-8CCA4555CEC2}"/>
              </a:ext>
            </a:extLst>
          </p:cNvPr>
          <p:cNvSpPr txBox="1"/>
          <p:nvPr/>
        </p:nvSpPr>
        <p:spPr>
          <a:xfrm>
            <a:off x="8123365" y="7183809"/>
            <a:ext cx="8722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i="1" dirty="0">
                <a:latin typeface="Cambria" panose="02040503050406030204" pitchFamily="18" charset="0"/>
              </a:rPr>
              <a:t>Definition:</a:t>
            </a:r>
            <a:r>
              <a:rPr lang="en-IN" sz="1400" dirty="0">
                <a:latin typeface="Cambria" panose="02040503050406030204" pitchFamily="18" charset="0"/>
              </a:rPr>
              <a:t> The percentage of people who clicked on the ad out of the total number of people who viewed the ad </a:t>
            </a:r>
            <a:br>
              <a:rPr lang="en-IN" sz="1400" dirty="0">
                <a:latin typeface="Cambria" panose="02040503050406030204" pitchFamily="18" charset="0"/>
              </a:rPr>
            </a:br>
            <a:r>
              <a:rPr lang="en-IN" sz="1400" dirty="0">
                <a:latin typeface="Cambria" panose="02040503050406030204" pitchFamily="18" charset="0"/>
              </a:rPr>
              <a:t>- 4.91%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6D227CC-6146-E698-EEA2-DB0AD1F0D04B}"/>
              </a:ext>
            </a:extLst>
          </p:cNvPr>
          <p:cNvCxnSpPr/>
          <p:nvPr/>
        </p:nvCxnSpPr>
        <p:spPr>
          <a:xfrm flipV="1">
            <a:off x="5105400" y="2864739"/>
            <a:ext cx="6892195" cy="3045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903ED2B-7F4A-E87E-1D44-E069F4E0C8EE}"/>
              </a:ext>
            </a:extLst>
          </p:cNvPr>
          <p:cNvCxnSpPr/>
          <p:nvPr/>
        </p:nvCxnSpPr>
        <p:spPr>
          <a:xfrm flipV="1">
            <a:off x="5105400" y="3566028"/>
            <a:ext cx="6892195" cy="3045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76BE4DC-3B7B-C25A-90B8-D1B9112D71DF}"/>
              </a:ext>
            </a:extLst>
          </p:cNvPr>
          <p:cNvCxnSpPr/>
          <p:nvPr/>
        </p:nvCxnSpPr>
        <p:spPr>
          <a:xfrm flipV="1">
            <a:off x="5105400" y="4265982"/>
            <a:ext cx="6892195" cy="3045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5E5A4AB-4034-E29B-61DA-7B67337BF8F4}"/>
              </a:ext>
            </a:extLst>
          </p:cNvPr>
          <p:cNvCxnSpPr/>
          <p:nvPr/>
        </p:nvCxnSpPr>
        <p:spPr>
          <a:xfrm flipV="1">
            <a:off x="5105400" y="4970816"/>
            <a:ext cx="6892195" cy="3045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E0FD04D-9615-4D21-9DF1-61547E2529A2}"/>
              </a:ext>
            </a:extLst>
          </p:cNvPr>
          <p:cNvCxnSpPr/>
          <p:nvPr/>
        </p:nvCxnSpPr>
        <p:spPr>
          <a:xfrm flipV="1">
            <a:off x="5105400" y="5670927"/>
            <a:ext cx="6892195" cy="3045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A8FAE8B-EB3E-ECB7-02C6-623AE603B60D}"/>
              </a:ext>
            </a:extLst>
          </p:cNvPr>
          <p:cNvCxnSpPr/>
          <p:nvPr/>
        </p:nvCxnSpPr>
        <p:spPr>
          <a:xfrm flipV="1">
            <a:off x="5105400" y="6373142"/>
            <a:ext cx="6892195" cy="3045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5262C53-9AC8-35C7-B301-D06A71E815D9}"/>
              </a:ext>
            </a:extLst>
          </p:cNvPr>
          <p:cNvCxnSpPr/>
          <p:nvPr/>
        </p:nvCxnSpPr>
        <p:spPr>
          <a:xfrm flipV="1">
            <a:off x="5105400" y="7067037"/>
            <a:ext cx="6892195" cy="3045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 5">
            <a:extLst>
              <a:ext uri="{FF2B5EF4-FFF2-40B4-BE49-F238E27FC236}">
                <a16:creationId xmlns:a16="http://schemas.microsoft.com/office/drawing/2014/main" id="{F04CCFAB-3FAB-82A5-04F7-611079661516}"/>
              </a:ext>
            </a:extLst>
          </p:cNvPr>
          <p:cNvSpPr>
            <a:spLocks/>
          </p:cNvSpPr>
          <p:nvPr/>
        </p:nvSpPr>
        <p:spPr bwMode="auto">
          <a:xfrm>
            <a:off x="5094681" y="7764382"/>
            <a:ext cx="3363216" cy="881022"/>
          </a:xfrm>
          <a:custGeom>
            <a:avLst/>
            <a:gdLst>
              <a:gd name="T0" fmla="*/ 1549 w 1549"/>
              <a:gd name="T1" fmla="*/ 185 h 372"/>
              <a:gd name="T2" fmla="*/ 1355 w 1549"/>
              <a:gd name="T3" fmla="*/ 0 h 372"/>
              <a:gd name="T4" fmla="*/ 1508 w 1549"/>
              <a:gd name="T5" fmla="*/ 0 h 372"/>
              <a:gd name="T6" fmla="*/ 0 w 1549"/>
              <a:gd name="T7" fmla="*/ 0 h 372"/>
              <a:gd name="T8" fmla="*/ 0 w 1549"/>
              <a:gd name="T9" fmla="*/ 372 h 372"/>
              <a:gd name="T10" fmla="*/ 1355 w 1549"/>
              <a:gd name="T11" fmla="*/ 372 h 372"/>
              <a:gd name="T12" fmla="*/ 1355 w 1549"/>
              <a:gd name="T13" fmla="*/ 372 h 372"/>
              <a:gd name="T14" fmla="*/ 1549 w 1549"/>
              <a:gd name="T15" fmla="*/ 185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49" h="372">
                <a:moveTo>
                  <a:pt x="1549" y="185"/>
                </a:moveTo>
                <a:lnTo>
                  <a:pt x="1355" y="0"/>
                </a:lnTo>
                <a:lnTo>
                  <a:pt x="1508" y="0"/>
                </a:lnTo>
                <a:lnTo>
                  <a:pt x="0" y="0"/>
                </a:lnTo>
                <a:lnTo>
                  <a:pt x="0" y="372"/>
                </a:lnTo>
                <a:lnTo>
                  <a:pt x="1355" y="372"/>
                </a:lnTo>
                <a:lnTo>
                  <a:pt x="1355" y="372"/>
                </a:lnTo>
                <a:lnTo>
                  <a:pt x="1549" y="185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26722BD-E012-D999-760D-F02763210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4167" y="5677284"/>
            <a:ext cx="499964" cy="138625"/>
          </a:xfrm>
          <a:prstGeom prst="rect">
            <a:avLst/>
          </a:prstGeom>
          <a:solidFill>
            <a:schemeClr val="accent3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2D81477D-AD5C-678B-810E-BE7EEDF77A00}"/>
              </a:ext>
            </a:extLst>
          </p:cNvPr>
          <p:cNvSpPr>
            <a:spLocks/>
          </p:cNvSpPr>
          <p:nvPr/>
        </p:nvSpPr>
        <p:spPr bwMode="auto">
          <a:xfrm>
            <a:off x="4394131" y="5663190"/>
            <a:ext cx="701592" cy="2985510"/>
          </a:xfrm>
          <a:custGeom>
            <a:avLst/>
            <a:gdLst>
              <a:gd name="T0" fmla="*/ 0 w 374"/>
              <a:gd name="T1" fmla="*/ 92 h 1200"/>
              <a:gd name="T2" fmla="*/ 374 w 374"/>
              <a:gd name="T3" fmla="*/ 1200 h 1200"/>
              <a:gd name="T4" fmla="*/ 374 w 374"/>
              <a:gd name="T5" fmla="*/ 831 h 1200"/>
              <a:gd name="T6" fmla="*/ 0 w 374"/>
              <a:gd name="T7" fmla="*/ 0 h 1200"/>
              <a:gd name="T8" fmla="*/ 0 w 374"/>
              <a:gd name="T9" fmla="*/ 92 h 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4" h="1200">
                <a:moveTo>
                  <a:pt x="0" y="92"/>
                </a:moveTo>
                <a:lnTo>
                  <a:pt x="374" y="1200"/>
                </a:lnTo>
                <a:lnTo>
                  <a:pt x="374" y="831"/>
                </a:lnTo>
                <a:lnTo>
                  <a:pt x="0" y="0"/>
                </a:lnTo>
                <a:lnTo>
                  <a:pt x="0" y="92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CEC42DB-302D-BA5D-9880-D58DEC41A5C3}"/>
              </a:ext>
            </a:extLst>
          </p:cNvPr>
          <p:cNvSpPr txBox="1"/>
          <p:nvPr/>
        </p:nvSpPr>
        <p:spPr>
          <a:xfrm>
            <a:off x="5105400" y="8046887"/>
            <a:ext cx="505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libri Light" charset="0"/>
                <a:cs typeface="Calibri Light" charset="0"/>
              </a:rPr>
              <a:t>09</a:t>
            </a:r>
          </a:p>
        </p:txBody>
      </p:sp>
      <p:pic>
        <p:nvPicPr>
          <p:cNvPr id="102" name="Graphic 101" descr="Money">
            <a:extLst>
              <a:ext uri="{FF2B5EF4-FFF2-40B4-BE49-F238E27FC236}">
                <a16:creationId xmlns:a16="http://schemas.microsoft.com/office/drawing/2014/main" id="{B9F825E3-9C9E-292C-81F5-95891F3BF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0027" y="7958982"/>
            <a:ext cx="506811" cy="506811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E98950F2-200D-81BD-447B-E94C2803AB4A}"/>
              </a:ext>
            </a:extLst>
          </p:cNvPr>
          <p:cNvSpPr txBox="1"/>
          <p:nvPr/>
        </p:nvSpPr>
        <p:spPr>
          <a:xfrm>
            <a:off x="6210156" y="7849869"/>
            <a:ext cx="1749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  <a:latin typeface="Cambria" panose="02040503050406030204" pitchFamily="18" charset="0"/>
              </a:rPr>
              <a:t>Cost per Click (CPC)</a:t>
            </a:r>
            <a:endParaRPr lang="en-US" sz="1800" dirty="0">
              <a:solidFill>
                <a:schemeClr val="bg1"/>
              </a:solidFill>
              <a:latin typeface="Cambria" panose="02040503050406030204" pitchFamily="18" charset="0"/>
              <a:ea typeface="Calibri Light" charset="0"/>
              <a:cs typeface="Calibri Light" charset="0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2BEEE4A-5A18-A312-3225-7AE663C695D9}"/>
              </a:ext>
            </a:extLst>
          </p:cNvPr>
          <p:cNvCxnSpPr>
            <a:cxnSpLocks/>
            <a:stCxn id="2" idx="5"/>
          </p:cNvCxnSpPr>
          <p:nvPr/>
        </p:nvCxnSpPr>
        <p:spPr>
          <a:xfrm flipV="1">
            <a:off x="7661818" y="7756389"/>
            <a:ext cx="4259577" cy="16789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B5ADB12-FA0A-4BA4-05F0-50E78FC2925B}"/>
              </a:ext>
            </a:extLst>
          </p:cNvPr>
          <p:cNvSpPr txBox="1"/>
          <p:nvPr/>
        </p:nvSpPr>
        <p:spPr>
          <a:xfrm>
            <a:off x="8475297" y="7847042"/>
            <a:ext cx="410606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i="1" dirty="0">
                <a:latin typeface="Cambria" panose="02040503050406030204" pitchFamily="18" charset="0"/>
              </a:rPr>
              <a:t>Definition:</a:t>
            </a:r>
            <a:r>
              <a:rPr lang="en-IN" sz="1400" dirty="0">
                <a:latin typeface="Cambria" panose="02040503050406030204" pitchFamily="18" charset="0"/>
              </a:rPr>
              <a:t> The average cost to acquire a single click</a:t>
            </a:r>
            <a:br>
              <a:rPr lang="en-IN" sz="1400" dirty="0">
                <a:latin typeface="Cambria" panose="02040503050406030204" pitchFamily="18" charset="0"/>
              </a:rPr>
            </a:br>
            <a:r>
              <a:rPr lang="en-IN" sz="1400" dirty="0">
                <a:latin typeface="Cambria" panose="02040503050406030204" pitchFamily="18" charset="0"/>
              </a:rPr>
              <a:t>- </a:t>
            </a:r>
            <a:r>
              <a:rPr lang="en-US" sz="1400" dirty="0">
                <a:latin typeface="Cambria" panose="02040503050406030204" pitchFamily="18" charset="0"/>
              </a:rPr>
              <a:t>$20.84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ea typeface="Calibri Light" charset="0"/>
              <a:cs typeface="Calibri Light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97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D4A0E92-0718-DDB3-8176-B90DD98B53C6}"/>
              </a:ext>
            </a:extLst>
          </p:cNvPr>
          <p:cNvSpPr txBox="1"/>
          <p:nvPr/>
        </p:nvSpPr>
        <p:spPr>
          <a:xfrm>
            <a:off x="685800" y="419100"/>
            <a:ext cx="4498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545454"/>
                </a:solidFill>
                <a:latin typeface="Cambria" panose="02040503050406030204" pitchFamily="18" charset="0"/>
              </a:rPr>
              <a:t>Calculation Of Key Metrics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D9E3EF-E4CF-8A6F-4FBB-B6C14661EC37}"/>
              </a:ext>
            </a:extLst>
          </p:cNvPr>
          <p:cNvSpPr/>
          <p:nvPr/>
        </p:nvSpPr>
        <p:spPr>
          <a:xfrm>
            <a:off x="166567" y="190500"/>
            <a:ext cx="17954866" cy="9982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F954F9-871F-E0BE-B7CB-09DCCA503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198840"/>
            <a:ext cx="11658600" cy="879204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A2C160A-105D-EB90-47F3-4A96CCACA4D2}"/>
              </a:ext>
            </a:extLst>
          </p:cNvPr>
          <p:cNvSpPr txBox="1"/>
          <p:nvPr/>
        </p:nvSpPr>
        <p:spPr>
          <a:xfrm>
            <a:off x="6324600" y="491579"/>
            <a:ext cx="3678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Created a Dashboard in looker Studio</a:t>
            </a:r>
            <a:br>
              <a:rPr lang="en-US" dirty="0"/>
            </a:br>
            <a:r>
              <a:rPr lang="en-US" dirty="0"/>
              <a:t>Link – </a:t>
            </a:r>
            <a:r>
              <a:rPr lang="en-US" dirty="0">
                <a:hlinkClick r:id="rId4"/>
              </a:rPr>
              <a:t>Looker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52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4D4A0E92-0718-DDB3-8176-B90DD98B53C6}"/>
              </a:ext>
            </a:extLst>
          </p:cNvPr>
          <p:cNvSpPr txBox="1"/>
          <p:nvPr/>
        </p:nvSpPr>
        <p:spPr>
          <a:xfrm>
            <a:off x="685800" y="419100"/>
            <a:ext cx="529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545454"/>
                </a:solidFill>
                <a:latin typeface="Cambria" panose="02040503050406030204" pitchFamily="18" charset="0"/>
              </a:rPr>
              <a:t>Insights and Recommendation: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D9E3EF-E4CF-8A6F-4FBB-B6C14661EC37}"/>
              </a:ext>
            </a:extLst>
          </p:cNvPr>
          <p:cNvSpPr/>
          <p:nvPr/>
        </p:nvSpPr>
        <p:spPr>
          <a:xfrm>
            <a:off x="166567" y="190500"/>
            <a:ext cx="17954866" cy="99822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4A14AA-86CE-A40D-89F1-9BCD9299A369}"/>
              </a:ext>
            </a:extLst>
          </p:cNvPr>
          <p:cNvSpPr txBox="1"/>
          <p:nvPr/>
        </p:nvSpPr>
        <p:spPr>
          <a:xfrm>
            <a:off x="7941439" y="419100"/>
            <a:ext cx="9642473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b="1" u="sng" dirty="0">
                <a:latin typeface="Cambria" panose="02040503050406030204" pitchFamily="18" charset="0"/>
              </a:rPr>
              <a:t>Cost Per Install (CPI)</a:t>
            </a:r>
          </a:p>
          <a:p>
            <a:endParaRPr lang="en-IN" b="1" dirty="0"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Cambria" panose="02040503050406030204" pitchFamily="18" charset="0"/>
              </a:rPr>
              <a:t>Channel 1</a:t>
            </a:r>
            <a:r>
              <a:rPr lang="en-IN" dirty="0">
                <a:latin typeface="Cambria" panose="02040503050406030204" pitchFamily="18" charset="0"/>
              </a:rPr>
              <a:t> has the highest CPI, indicating it is the most expensive in terms of cost per install.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Cambria" panose="02040503050406030204" pitchFamily="18" charset="0"/>
              </a:rPr>
              <a:t>Channel 3</a:t>
            </a:r>
            <a:r>
              <a:rPr lang="en-IN" dirty="0">
                <a:latin typeface="Cambria" panose="02040503050406030204" pitchFamily="18" charset="0"/>
              </a:rPr>
              <a:t> also shows a significant CPI, while other channels have a much lower CPI.</a:t>
            </a:r>
          </a:p>
          <a:p>
            <a:r>
              <a:rPr lang="en-IN" b="1" dirty="0">
                <a:latin typeface="Cambria" panose="02040503050406030204" pitchFamily="18" charset="0"/>
              </a:rPr>
              <a:t>Recommendation</a:t>
            </a:r>
            <a:r>
              <a:rPr lang="en-IN" dirty="0">
                <a:latin typeface="Cambria" panose="020405030504060302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</a:rPr>
              <a:t>Evaluate the marketing strategies for </a:t>
            </a:r>
            <a:r>
              <a:rPr lang="en-IN" b="1" dirty="0">
                <a:latin typeface="Cambria" panose="02040503050406030204" pitchFamily="18" charset="0"/>
              </a:rPr>
              <a:t>Channel 1</a:t>
            </a:r>
            <a:r>
              <a:rPr lang="en-IN" dirty="0">
                <a:latin typeface="Cambria" panose="02040503050406030204" pitchFamily="18" charset="0"/>
              </a:rPr>
              <a:t> and </a:t>
            </a:r>
            <a:r>
              <a:rPr lang="en-IN" b="1" dirty="0">
                <a:latin typeface="Cambria" panose="02040503050406030204" pitchFamily="18" charset="0"/>
              </a:rPr>
              <a:t>Channel 3</a:t>
            </a:r>
            <a:r>
              <a:rPr lang="en-IN" dirty="0">
                <a:latin typeface="Cambria" panose="02040503050406030204" pitchFamily="18" charset="0"/>
              </a:rPr>
              <a:t> to understand why the costs are higher. Consider optimizing or reallocating the budget to more cost-effective channels.</a:t>
            </a:r>
          </a:p>
          <a:p>
            <a:endParaRPr lang="en-IN" dirty="0">
              <a:latin typeface="Cambria" panose="02040503050406030204" pitchFamily="18" charset="0"/>
            </a:endParaRPr>
          </a:p>
          <a:p>
            <a:r>
              <a:rPr lang="en-IN" b="1" dirty="0">
                <a:latin typeface="Cambria" panose="02040503050406030204" pitchFamily="18" charset="0"/>
              </a:rPr>
              <a:t>2. </a:t>
            </a:r>
            <a:r>
              <a:rPr lang="en-IN" b="1" u="sng" dirty="0">
                <a:latin typeface="Cambria" panose="02040503050406030204" pitchFamily="18" charset="0"/>
              </a:rPr>
              <a:t>Highest Revenue Channel</a:t>
            </a:r>
          </a:p>
          <a:p>
            <a:endParaRPr lang="en-IN" b="1" dirty="0"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Cambria" panose="02040503050406030204" pitchFamily="18" charset="0"/>
              </a:rPr>
              <a:t>Channel 4</a:t>
            </a:r>
            <a:r>
              <a:rPr lang="en-IN" dirty="0">
                <a:latin typeface="Cambria" panose="02040503050406030204" pitchFamily="18" charset="0"/>
              </a:rPr>
              <a:t> generates the highest revenue, followed by </a:t>
            </a:r>
            <a:r>
              <a:rPr lang="en-IN" b="1" dirty="0">
                <a:latin typeface="Cambria" panose="02040503050406030204" pitchFamily="18" charset="0"/>
              </a:rPr>
              <a:t>Channel 10</a:t>
            </a:r>
            <a:r>
              <a:rPr lang="en-IN" dirty="0">
                <a:latin typeface="Cambria" panose="02040503050406030204" pitchFamily="18" charset="0"/>
              </a:rPr>
              <a:t> and </a:t>
            </a:r>
            <a:r>
              <a:rPr lang="en-IN" b="1" dirty="0">
                <a:latin typeface="Cambria" panose="02040503050406030204" pitchFamily="18" charset="0"/>
              </a:rPr>
              <a:t>Channel 6</a:t>
            </a:r>
            <a:r>
              <a:rPr lang="en-IN" dirty="0">
                <a:latin typeface="Cambria" panose="020405030504060302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Cambria" panose="02040503050406030204" pitchFamily="18" charset="0"/>
              </a:rPr>
              <a:t>Channel 1</a:t>
            </a:r>
            <a:r>
              <a:rPr lang="en-IN" dirty="0">
                <a:latin typeface="Cambria" panose="02040503050406030204" pitchFamily="18" charset="0"/>
              </a:rPr>
              <a:t>, despite having the most installs, does not generate as much revenue compared to others.</a:t>
            </a:r>
          </a:p>
          <a:p>
            <a:r>
              <a:rPr lang="en-IN" b="1" dirty="0">
                <a:latin typeface="Cambria" panose="02040503050406030204" pitchFamily="18" charset="0"/>
              </a:rPr>
              <a:t>Recommendation</a:t>
            </a:r>
            <a:r>
              <a:rPr lang="en-IN" dirty="0">
                <a:latin typeface="Cambria" panose="02040503050406030204" pitchFamily="18" charset="0"/>
              </a:rPr>
              <a:t>:</a:t>
            </a:r>
          </a:p>
          <a:p>
            <a:r>
              <a:rPr lang="en-IN" dirty="0">
                <a:latin typeface="Cambria" panose="02040503050406030204" pitchFamily="18" charset="0"/>
              </a:rPr>
              <a:t>Investigate why </a:t>
            </a:r>
            <a:r>
              <a:rPr lang="en-IN" b="1" dirty="0">
                <a:latin typeface="Cambria" panose="02040503050406030204" pitchFamily="18" charset="0"/>
              </a:rPr>
              <a:t>Channel 1</a:t>
            </a:r>
            <a:r>
              <a:rPr lang="en-IN" dirty="0">
                <a:latin typeface="Cambria" panose="02040503050406030204" pitchFamily="18" charset="0"/>
              </a:rPr>
              <a:t> has high installs but lower revenue and consider strategies to convert those installs into higher revenue.</a:t>
            </a:r>
          </a:p>
          <a:p>
            <a:endParaRPr lang="en-IN" dirty="0">
              <a:latin typeface="Cambria" panose="02040503050406030204" pitchFamily="18" charset="0"/>
            </a:endParaRPr>
          </a:p>
          <a:p>
            <a:r>
              <a:rPr lang="en-IN" b="1" dirty="0">
                <a:latin typeface="Cambria" panose="02040503050406030204" pitchFamily="18" charset="0"/>
              </a:rPr>
              <a:t>3. </a:t>
            </a:r>
            <a:r>
              <a:rPr lang="en-IN" b="1" u="sng" dirty="0">
                <a:latin typeface="Cambria" panose="02040503050406030204" pitchFamily="18" charset="0"/>
              </a:rPr>
              <a:t>Average Revenue Per User (ARPU)</a:t>
            </a:r>
          </a:p>
          <a:p>
            <a:endParaRPr lang="en-IN" b="1" dirty="0"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Cambria" panose="02040503050406030204" pitchFamily="18" charset="0"/>
              </a:rPr>
              <a:t>Channel 3</a:t>
            </a:r>
            <a:r>
              <a:rPr lang="en-IN" dirty="0">
                <a:latin typeface="Cambria" panose="02040503050406030204" pitchFamily="18" charset="0"/>
              </a:rPr>
              <a:t> shows the highest ARPU, indicating that users acquired through this channel are more valuable in terms of </a:t>
            </a:r>
            <a:r>
              <a:rPr lang="en-IN" dirty="0" err="1">
                <a:latin typeface="Cambria" panose="02040503050406030204" pitchFamily="18" charset="0"/>
              </a:rPr>
              <a:t>revenue.Other</a:t>
            </a:r>
            <a:r>
              <a:rPr lang="en-IN" dirty="0">
                <a:latin typeface="Cambria" panose="02040503050406030204" pitchFamily="18" charset="0"/>
              </a:rPr>
              <a:t> channels have relatively low ARPU.</a:t>
            </a:r>
          </a:p>
          <a:p>
            <a:r>
              <a:rPr lang="en-IN" b="1" dirty="0">
                <a:latin typeface="Cambria" panose="02040503050406030204" pitchFamily="18" charset="0"/>
              </a:rPr>
              <a:t>Recommendation</a:t>
            </a:r>
            <a:r>
              <a:rPr lang="en-IN" dirty="0">
                <a:latin typeface="Cambria" panose="020405030504060302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</a:rPr>
              <a:t>Increase investment in </a:t>
            </a:r>
            <a:r>
              <a:rPr lang="en-IN" b="1" dirty="0">
                <a:latin typeface="Cambria" panose="02040503050406030204" pitchFamily="18" charset="0"/>
              </a:rPr>
              <a:t>Channel 3</a:t>
            </a:r>
            <a:r>
              <a:rPr lang="en-IN" dirty="0">
                <a:latin typeface="Cambria" panose="02040503050406030204" pitchFamily="18" charset="0"/>
              </a:rPr>
              <a:t> since it delivers high-value users.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latin typeface="Cambria" panose="02040503050406030204" pitchFamily="18" charset="0"/>
            </a:endParaRPr>
          </a:p>
          <a:p>
            <a:r>
              <a:rPr lang="en-IN" b="1" dirty="0">
                <a:latin typeface="Cambria" panose="02040503050406030204" pitchFamily="18" charset="0"/>
              </a:rPr>
              <a:t>4. </a:t>
            </a:r>
            <a:r>
              <a:rPr lang="en-IN" b="1" u="sng" dirty="0">
                <a:latin typeface="Cambria" panose="02040503050406030204" pitchFamily="18" charset="0"/>
              </a:rPr>
              <a:t>Click-Through Rate (CTR)</a:t>
            </a:r>
          </a:p>
          <a:p>
            <a:endParaRPr lang="en-IN" b="1" dirty="0"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Cambria" panose="02040503050406030204" pitchFamily="18" charset="0"/>
              </a:rPr>
              <a:t>Channel 3</a:t>
            </a:r>
            <a:r>
              <a:rPr lang="en-IN" dirty="0">
                <a:latin typeface="Cambria" panose="02040503050406030204" pitchFamily="18" charset="0"/>
              </a:rPr>
              <a:t> and </a:t>
            </a:r>
            <a:r>
              <a:rPr lang="en-IN" b="1" dirty="0">
                <a:latin typeface="Cambria" panose="02040503050406030204" pitchFamily="18" charset="0"/>
              </a:rPr>
              <a:t>Channel 8</a:t>
            </a:r>
            <a:r>
              <a:rPr lang="en-IN" dirty="0">
                <a:latin typeface="Cambria" panose="02040503050406030204" pitchFamily="18" charset="0"/>
              </a:rPr>
              <a:t> have the highest CTR, indicating that ads on these channels are more engaging and result in more clicks.</a:t>
            </a:r>
            <a:r>
              <a:rPr lang="en-IN" b="1" dirty="0">
                <a:latin typeface="Cambria" panose="02040503050406030204" pitchFamily="18" charset="0"/>
              </a:rPr>
              <a:t> Channel 10</a:t>
            </a:r>
            <a:r>
              <a:rPr lang="en-IN" dirty="0">
                <a:latin typeface="Cambria" panose="02040503050406030204" pitchFamily="18" charset="0"/>
              </a:rPr>
              <a:t>, </a:t>
            </a:r>
            <a:r>
              <a:rPr lang="en-IN" b="1" dirty="0">
                <a:latin typeface="Cambria" panose="02040503050406030204" pitchFamily="18" charset="0"/>
              </a:rPr>
              <a:t>Channel 9 </a:t>
            </a:r>
            <a:r>
              <a:rPr lang="en-IN" dirty="0">
                <a:latin typeface="Cambria" panose="02040503050406030204" pitchFamily="18" charset="0"/>
              </a:rPr>
              <a:t>, and others have lower CTR.</a:t>
            </a:r>
          </a:p>
          <a:p>
            <a:r>
              <a:rPr lang="en-IN" b="1" dirty="0">
                <a:latin typeface="Cambria" panose="02040503050406030204" pitchFamily="18" charset="0"/>
              </a:rPr>
              <a:t>Recommendation</a:t>
            </a:r>
            <a:r>
              <a:rPr lang="en-IN" dirty="0">
                <a:latin typeface="Cambria" panose="020405030504060302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err="1">
                <a:latin typeface="Cambria" panose="02040503050406030204" pitchFamily="18" charset="0"/>
              </a:rPr>
              <a:t>Analyze</a:t>
            </a:r>
            <a:r>
              <a:rPr lang="en-IN" dirty="0">
                <a:latin typeface="Cambria" panose="02040503050406030204" pitchFamily="18" charset="0"/>
              </a:rPr>
              <a:t> the ad creatives and placement strategies in </a:t>
            </a:r>
            <a:r>
              <a:rPr lang="en-IN" b="1" dirty="0">
                <a:latin typeface="Cambria" panose="02040503050406030204" pitchFamily="18" charset="0"/>
              </a:rPr>
              <a:t>Channel 3</a:t>
            </a:r>
            <a:r>
              <a:rPr lang="en-IN" dirty="0">
                <a:latin typeface="Cambria" panose="02040503050406030204" pitchFamily="18" charset="0"/>
              </a:rPr>
              <a:t> and </a:t>
            </a:r>
            <a:r>
              <a:rPr lang="en-IN" b="1" dirty="0">
                <a:latin typeface="Cambria" panose="02040503050406030204" pitchFamily="18" charset="0"/>
              </a:rPr>
              <a:t>Channel 8</a:t>
            </a:r>
            <a:r>
              <a:rPr lang="en-IN" dirty="0">
                <a:latin typeface="Cambria" panose="02040503050406030204" pitchFamily="18" charset="0"/>
              </a:rPr>
              <a:t> to understand what drives higher engagement and replicate these strategies in other channels.</a:t>
            </a: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B37112-6007-42A5-A578-18AA37647FD9}"/>
              </a:ext>
            </a:extLst>
          </p:cNvPr>
          <p:cNvSpPr txBox="1"/>
          <p:nvPr/>
        </p:nvSpPr>
        <p:spPr>
          <a:xfrm>
            <a:off x="471823" y="6499193"/>
            <a:ext cx="712626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>
              <a:latin typeface="Cambria" panose="02040503050406030204" pitchFamily="18" charset="0"/>
            </a:endParaRPr>
          </a:p>
          <a:p>
            <a:r>
              <a:rPr lang="en-IN" b="1" dirty="0">
                <a:latin typeface="Cambria" panose="02040503050406030204" pitchFamily="18" charset="0"/>
              </a:rPr>
              <a:t>5. </a:t>
            </a:r>
            <a:r>
              <a:rPr lang="en-IN" b="1" u="sng" dirty="0">
                <a:latin typeface="Cambria" panose="02040503050406030204" pitchFamily="18" charset="0"/>
              </a:rPr>
              <a:t>Conversion Rate (CVR)</a:t>
            </a:r>
          </a:p>
          <a:p>
            <a:endParaRPr lang="en-IN" dirty="0"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Cambria" panose="02040503050406030204" pitchFamily="18" charset="0"/>
              </a:rPr>
              <a:t>Channel 8</a:t>
            </a:r>
            <a:r>
              <a:rPr lang="en-IN" dirty="0">
                <a:latin typeface="Cambria" panose="02040503050406030204" pitchFamily="18" charset="0"/>
              </a:rPr>
              <a:t> has the highest conversion rate, indicating that users who click on ads from this channel are more likely to install the app.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latin typeface="Cambria" panose="02040503050406030204" pitchFamily="18" charset="0"/>
              </a:rPr>
              <a:t>Channel 4</a:t>
            </a:r>
            <a:r>
              <a:rPr lang="en-IN" dirty="0">
                <a:latin typeface="Cambria" panose="02040503050406030204" pitchFamily="18" charset="0"/>
              </a:rPr>
              <a:t> and </a:t>
            </a:r>
            <a:r>
              <a:rPr lang="en-IN" b="1" dirty="0">
                <a:latin typeface="Cambria" panose="02040503050406030204" pitchFamily="18" charset="0"/>
              </a:rPr>
              <a:t>Channel 1</a:t>
            </a:r>
            <a:r>
              <a:rPr lang="en-IN" dirty="0">
                <a:latin typeface="Cambria" panose="02040503050406030204" pitchFamily="18" charset="0"/>
              </a:rPr>
              <a:t> also show decent conversion rates.</a:t>
            </a:r>
          </a:p>
          <a:p>
            <a:r>
              <a:rPr lang="en-IN" b="1" dirty="0">
                <a:latin typeface="Cambria" panose="02040503050406030204" pitchFamily="18" charset="0"/>
              </a:rPr>
              <a:t>Recommendation</a:t>
            </a:r>
            <a:r>
              <a:rPr lang="en-IN" dirty="0">
                <a:latin typeface="Cambria" panose="020405030504060302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Cambria" panose="02040503050406030204" pitchFamily="18" charset="0"/>
              </a:rPr>
              <a:t>Focus on increasing traffic through </a:t>
            </a:r>
            <a:r>
              <a:rPr lang="en-IN" b="1" dirty="0">
                <a:latin typeface="Cambria" panose="02040503050406030204" pitchFamily="18" charset="0"/>
              </a:rPr>
              <a:t>Channel 8</a:t>
            </a:r>
            <a:r>
              <a:rPr lang="en-IN" dirty="0">
                <a:latin typeface="Cambria" panose="02040503050406030204" pitchFamily="18" charset="0"/>
              </a:rPr>
              <a:t> as it has the highest likelihood of converting clicks into installs.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err="1">
                <a:latin typeface="Cambria" panose="02040503050406030204" pitchFamily="18" charset="0"/>
              </a:rPr>
              <a:t>Analyze</a:t>
            </a:r>
            <a:r>
              <a:rPr lang="en-IN" dirty="0">
                <a:latin typeface="Cambria" panose="02040503050406030204" pitchFamily="18" charset="0"/>
              </a:rPr>
              <a:t> the conversion funnels for channels with lower CVR and identify potential barriers to conversion. Improve landing page experience, streamline the install process, or provide additional incentives.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3B5B21-9941-CC3C-6B6D-443A4D9DE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644" y="942320"/>
            <a:ext cx="6078356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6281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l="-3512" r="-3512"/>
          </a:stretch>
        </a:blipFill>
      </a:spPr>
      <a:bodyPr/>
      <a:lstStyle>
        <a:defPPr algn="l">
          <a:defRPr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4784</TotalTime>
  <Words>2062</Words>
  <Application>Microsoft Macintosh PowerPoint</Application>
  <PresentationFormat>Custom</PresentationFormat>
  <Paragraphs>245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Poppins</vt:lpstr>
      <vt:lpstr>Calibri</vt:lpstr>
      <vt:lpstr>Roca One Bold</vt:lpstr>
      <vt:lpstr>Arial Unicode MS</vt:lpstr>
      <vt:lpstr>Aptos</vt:lpstr>
      <vt:lpstr>Cambria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Fashion Minimalist Presentation</dc:title>
  <cp:lastModifiedBy>Microsoft Office User</cp:lastModifiedBy>
  <cp:revision>31</cp:revision>
  <dcterms:created xsi:type="dcterms:W3CDTF">2006-08-16T00:00:00Z</dcterms:created>
  <dcterms:modified xsi:type="dcterms:W3CDTF">2024-06-18T12:51:43Z</dcterms:modified>
  <dc:identifier>DAGGiB80iUw</dc:identifier>
</cp:coreProperties>
</file>